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notesMasterIdLst>
    <p:notesMasterId r:id="rId25"/>
  </p:notesMasterIdLst>
  <p:sldIdLst>
    <p:sldId id="256" r:id="rId2"/>
    <p:sldId id="298" r:id="rId3"/>
    <p:sldId id="267" r:id="rId4"/>
    <p:sldId id="297" r:id="rId5"/>
    <p:sldId id="323" r:id="rId6"/>
    <p:sldId id="320" r:id="rId7"/>
    <p:sldId id="318" r:id="rId8"/>
    <p:sldId id="305" r:id="rId9"/>
    <p:sldId id="321" r:id="rId10"/>
    <p:sldId id="264" r:id="rId11"/>
    <p:sldId id="273" r:id="rId12"/>
    <p:sldId id="324" r:id="rId13"/>
    <p:sldId id="325" r:id="rId14"/>
    <p:sldId id="319" r:id="rId15"/>
    <p:sldId id="276" r:id="rId16"/>
    <p:sldId id="277" r:id="rId17"/>
    <p:sldId id="278" r:id="rId18"/>
    <p:sldId id="279" r:id="rId19"/>
    <p:sldId id="280" r:id="rId20"/>
    <p:sldId id="281" r:id="rId21"/>
    <p:sldId id="282" r:id="rId22"/>
    <p:sldId id="283" r:id="rId23"/>
    <p:sldId id="284" r:id="rId24"/>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1FFA7"/>
    <a:srgbClr val="CDCD9D"/>
    <a:srgbClr val="A6CDA5"/>
    <a:srgbClr val="D7E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3" autoAdjust="0"/>
  </p:normalViewPr>
  <p:slideViewPr>
    <p:cSldViewPr snapToGrid="0" snapToObjects="1">
      <p:cViewPr>
        <p:scale>
          <a:sx n="100" d="100"/>
          <a:sy n="100" d="100"/>
        </p:scale>
        <p:origin x="-24" y="-65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D202F-9281-E846-9675-DD12C61ABB89}" type="datetimeFigureOut">
              <a:rPr lang="de-DE" smtClean="0"/>
              <a:pPr/>
              <a:t>03.09.13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D9C80-89DF-A348-8D30-DFD6CADA584A}" type="slidenum">
              <a:rPr lang="de-DE" smtClean="0"/>
              <a:pPr/>
              <a:t>‹Nr.›</a:t>
            </a:fld>
            <a:endParaRPr lang="de-DE"/>
          </a:p>
        </p:txBody>
      </p:sp>
    </p:spTree>
    <p:extLst>
      <p:ext uri="{BB962C8B-B14F-4D97-AF65-F5344CB8AC3E}">
        <p14:creationId xmlns:p14="http://schemas.microsoft.com/office/powerpoint/2010/main" val="9191821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9F4D80F-8283-430C-8812-2487FCBE14AD}" type="slidenum">
              <a:rPr lang="de-CH"/>
              <a:pPr/>
              <a:t>15</a:t>
            </a:fld>
            <a:endParaRPr lang="de-CH"/>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endParaRPr lang="de-DE">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F0E813A-1E39-471E-8269-126E2E29455E}" type="slidenum">
              <a:rPr lang="de-CH"/>
              <a:pPr/>
              <a:t>16</a:t>
            </a:fld>
            <a:endParaRPr lang="de-CH"/>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endParaRPr lang="de-DE">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8A51337-27EC-4840-AAD0-D506BA340C0C}" type="slidenum">
              <a:rPr lang="de-CH"/>
              <a:pPr/>
              <a:t>17</a:t>
            </a:fld>
            <a:endParaRPr lang="de-CH"/>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solidFill>
            <a:srgbClr val="FFFFFF"/>
          </a:solidFill>
          <a:ln>
            <a:solidFill>
              <a:srgbClr val="000000"/>
            </a:solidFill>
          </a:ln>
        </p:spPr>
        <p:txBody>
          <a:bodyPr/>
          <a:lstStyle/>
          <a:p>
            <a:endParaRPr lang="de-DE">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F9E76E7-F4A1-4785-8537-D4672D31331F}" type="slidenum">
              <a:rPr lang="de-CH"/>
              <a:pPr/>
              <a:t>18</a:t>
            </a:fld>
            <a:endParaRPr lang="de-CH"/>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endParaRPr lang="de-DE">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D071F46-BB92-4719-9900-8242D35DE73C}" type="slidenum">
              <a:rPr lang="de-CH"/>
              <a:pPr/>
              <a:t>19</a:t>
            </a:fld>
            <a:endParaRPr lang="de-CH"/>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endParaRPr lang="de-DE">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0B8ABAC-6578-4818-829C-D1006A70C66D}" type="slidenum">
              <a:rPr lang="de-CH"/>
              <a:pPr/>
              <a:t>20</a:t>
            </a:fld>
            <a:endParaRPr lang="de-CH"/>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endParaRPr lang="de-DE">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BFDB850-D8AA-4035-A302-4AC20381F97A}" type="slidenum">
              <a:rPr lang="de-CH"/>
              <a:pPr/>
              <a:t>21</a:t>
            </a:fld>
            <a:endParaRPr lang="de-CH"/>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endParaRPr lang="de-DE">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D8D656A-82DB-4EAE-88EF-3156A23E6CC4}" type="slidenum">
              <a:rPr lang="de-CH"/>
              <a:pPr/>
              <a:t>22</a:t>
            </a:fld>
            <a:endParaRPr lang="de-CH"/>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endParaRPr lang="de-DE">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4B627CE-333A-4B5E-835E-4CB2625821BB}" type="slidenum">
              <a:rPr lang="de-CH"/>
              <a:pPr/>
              <a:t>23</a:t>
            </a:fld>
            <a:endParaRPr lang="de-CH"/>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endParaRPr lang="de-DE">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075259" y="1554703"/>
            <a:ext cx="7222074" cy="1470025"/>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53060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dirty="0" smtClean="0"/>
              <a:t>Master-Untertitelformat bearbeiten</a:t>
            </a:r>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Fußzeilenplatzhalter 4"/>
          <p:cNvSpPr>
            <a:spLocks noGrp="1"/>
          </p:cNvSpPr>
          <p:nvPr>
            <p:ph type="ftr" sz="quarter" idx="11"/>
          </p:nvPr>
        </p:nvSpPr>
        <p:spPr>
          <a:xfrm>
            <a:off x="2078639" y="6131987"/>
            <a:ext cx="4995333" cy="589488"/>
          </a:xfrm>
          <a:prstGeom prst="rect">
            <a:avLst/>
          </a:prstGeom>
        </p:spPr>
        <p:txBody>
          <a:bodyPr/>
          <a:lstStyle/>
          <a:p>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a:xfrm>
            <a:off x="1017119" y="6356350"/>
            <a:ext cx="1886808" cy="365125"/>
          </a:xfrm>
          <a:prstGeom prst="rect">
            <a:avLst/>
          </a:prstGeom>
        </p:spPr>
        <p:txBody>
          <a:bodyPr/>
          <a:lstStyle/>
          <a:p>
            <a:fld id="{F6439D4B-1CCE-4EA8-AF48-1C6327091796}" type="datetimeFigureOut">
              <a:rPr lang="de-DE" smtClean="0"/>
              <a:pPr/>
              <a:t>03.09.13</a:t>
            </a:fld>
            <a:endParaRPr lang="de-DE"/>
          </a:p>
        </p:txBody>
      </p:sp>
      <p:sp>
        <p:nvSpPr>
          <p:cNvPr id="5" name="Fußzeilenplatzhalter 4"/>
          <p:cNvSpPr>
            <a:spLocks noGrp="1"/>
          </p:cNvSpPr>
          <p:nvPr>
            <p:ph type="ftr" sz="quarter" idx="11"/>
          </p:nvPr>
        </p:nvSpPr>
        <p:spPr>
          <a:xfrm>
            <a:off x="2078639" y="6131987"/>
            <a:ext cx="4995333" cy="589488"/>
          </a:xfrm>
          <a:prstGeom prst="rect">
            <a:avLst/>
          </a:prstGeom>
        </p:spPr>
        <p:txBody>
          <a:bodyPr/>
          <a:lstStyle/>
          <a:p>
            <a:endParaRPr lang="de-DE"/>
          </a:p>
        </p:txBody>
      </p:sp>
      <p:sp>
        <p:nvSpPr>
          <p:cNvPr id="6" name="Foliennummernplatzhalter 5"/>
          <p:cNvSpPr>
            <a:spLocks noGrp="1"/>
          </p:cNvSpPr>
          <p:nvPr>
            <p:ph type="sldNum" sz="quarter" idx="12"/>
          </p:nvPr>
        </p:nvSpPr>
        <p:spPr>
          <a:xfrm>
            <a:off x="6741358" y="6356350"/>
            <a:ext cx="1945441" cy="365125"/>
          </a:xfrm>
          <a:prstGeom prst="rect">
            <a:avLst/>
          </a:prstGeom>
        </p:spPr>
        <p:txBody>
          <a:bodyPr/>
          <a:lstStyle/>
          <a:p>
            <a:fld id="{A1138614-6B13-487C-8422-E648E310DAF3}"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17119" y="4051307"/>
            <a:ext cx="7477594"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1017119" y="2551120"/>
            <a:ext cx="747759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dirty="0" smtClean="0"/>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1015995" y="1600200"/>
            <a:ext cx="380153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DE" dirty="0"/>
          </a:p>
        </p:txBody>
      </p:sp>
      <p:sp>
        <p:nvSpPr>
          <p:cNvPr id="4" name="Inhaltsplatzhalter 3"/>
          <p:cNvSpPr>
            <a:spLocks noGrp="1"/>
          </p:cNvSpPr>
          <p:nvPr>
            <p:ph sz="half" idx="2"/>
          </p:nvPr>
        </p:nvSpPr>
        <p:spPr>
          <a:xfrm>
            <a:off x="4919134" y="1600200"/>
            <a:ext cx="380153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1027494" y="1535113"/>
            <a:ext cx="36730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1027494" y="2174875"/>
            <a:ext cx="36730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DE" dirty="0"/>
          </a:p>
        </p:txBody>
      </p:sp>
      <p:sp>
        <p:nvSpPr>
          <p:cNvPr id="5" name="Textplatzhalter 4"/>
          <p:cNvSpPr>
            <a:spLocks noGrp="1"/>
          </p:cNvSpPr>
          <p:nvPr>
            <p:ph type="body" sz="quarter" idx="3"/>
          </p:nvPr>
        </p:nvSpPr>
        <p:spPr>
          <a:xfrm>
            <a:off x="5012267" y="1535113"/>
            <a:ext cx="36745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5012267" y="2174875"/>
            <a:ext cx="36745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6" name="Fußzeilenplatzhalter 5"/>
          <p:cNvSpPr>
            <a:spLocks noGrp="1"/>
          </p:cNvSpPr>
          <p:nvPr>
            <p:ph type="ftr" sz="quarter" idx="11"/>
          </p:nvPr>
        </p:nvSpPr>
        <p:spPr>
          <a:xfrm>
            <a:off x="2078639" y="6131987"/>
            <a:ext cx="4995333" cy="589488"/>
          </a:xfrm>
          <a:prstGeom prst="rect">
            <a:avLst/>
          </a:prstGeom>
        </p:spPr>
        <p:txBody>
          <a:bodyPr/>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val 7"/>
          <p:cNvSpPr/>
          <p:nvPr/>
        </p:nvSpPr>
        <p:spPr>
          <a:xfrm>
            <a:off x="7603067" y="4030133"/>
            <a:ext cx="1312831" cy="1297289"/>
          </a:xfrm>
          <a:prstGeom prst="ellipse">
            <a:avLst/>
          </a:prstGeom>
          <a:solidFill>
            <a:srgbClr val="D1FFA7">
              <a:alpha val="69000"/>
            </a:srgbClr>
          </a:solidFill>
        </p:spPr>
        <p:txBody>
          <a:bodyPr vert="vert270" wrap="none" rtlCol="0">
            <a:noAutofit/>
          </a:bodyPr>
          <a:lstStyle/>
          <a:p>
            <a:pPr marL="1080000" algn="l" defTabSz="457200" rtl="0" eaLnBrk="1" latinLnBrk="0" hangingPunct="1"/>
            <a:endParaRPr lang="de-DE" sz="2000" kern="1200">
              <a:solidFill>
                <a:schemeClr val="bg1">
                  <a:lumMod val="65000"/>
                </a:schemeClr>
              </a:solidFill>
              <a:latin typeface="+mn-lt"/>
              <a:ea typeface="+mn-ea"/>
              <a:cs typeface="+mn-cs"/>
            </a:endParaRPr>
          </a:p>
        </p:txBody>
      </p:sp>
      <p:sp>
        <p:nvSpPr>
          <p:cNvPr id="7" name="Textfeld 6"/>
          <p:cNvSpPr txBox="1"/>
          <p:nvPr/>
        </p:nvSpPr>
        <p:spPr>
          <a:xfrm>
            <a:off x="113762" y="274638"/>
            <a:ext cx="808250" cy="6446837"/>
          </a:xfrm>
          <a:prstGeom prst="rect">
            <a:avLst/>
          </a:prstGeom>
          <a:solidFill>
            <a:srgbClr val="D7EC5D">
              <a:alpha val="31000"/>
            </a:srgb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de-DE" sz="1800" kern="1200" dirty="0">
              <a:solidFill>
                <a:schemeClr val="lt1"/>
              </a:solidFill>
              <a:latin typeface="+mn-lt"/>
              <a:ea typeface="+mn-ea"/>
              <a:cs typeface="+mn-cs"/>
            </a:endParaRPr>
          </a:p>
        </p:txBody>
      </p:sp>
      <p:sp>
        <p:nvSpPr>
          <p:cNvPr id="10" name="Textfeld 9"/>
          <p:cNvSpPr txBox="1"/>
          <p:nvPr/>
        </p:nvSpPr>
        <p:spPr>
          <a:xfrm>
            <a:off x="7824053" y="6318250"/>
            <a:ext cx="897538" cy="276999"/>
          </a:xfrm>
          <a:prstGeom prst="rect">
            <a:avLst/>
          </a:prstGeom>
          <a:noFill/>
        </p:spPr>
        <p:txBody>
          <a:bodyPr wrap="square" rtlCol="0">
            <a:spAutoFit/>
          </a:bodyPr>
          <a:lstStyle/>
          <a:p>
            <a:pPr algn="ctr"/>
            <a:fld id="{A1138614-6B13-487C-8422-E648E310DAF3}" type="slidenum">
              <a:rPr lang="de-DE" sz="1200" smtClean="0"/>
              <a:pPr algn="ctr"/>
              <a:t>‹Nr.›</a:t>
            </a:fld>
            <a:endParaRPr lang="de-DE" sz="1200" dirty="0"/>
          </a:p>
        </p:txBody>
      </p:sp>
      <p:sp>
        <p:nvSpPr>
          <p:cNvPr id="12" name="Oval 11"/>
          <p:cNvSpPr/>
          <p:nvPr/>
        </p:nvSpPr>
        <p:spPr>
          <a:xfrm>
            <a:off x="778927" y="5638800"/>
            <a:ext cx="1066800" cy="1082675"/>
          </a:xfrm>
          <a:prstGeom prst="ellipse">
            <a:avLst/>
          </a:prstGeom>
          <a:solidFill>
            <a:srgbClr val="A6CDA5">
              <a:alpha val="40000"/>
            </a:srgb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feld 12"/>
          <p:cNvSpPr txBox="1"/>
          <p:nvPr/>
        </p:nvSpPr>
        <p:spPr>
          <a:xfrm>
            <a:off x="844544" y="6041251"/>
            <a:ext cx="903814"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F6439D4B-1CCE-4EA8-AF48-1C6327091796}" type="datetimeFigureOut">
              <a:rPr lang="de-DE" sz="1200" smtClean="0"/>
              <a:pPr marL="0" marR="0" indent="0" algn="l" defTabSz="457200" rtl="0" eaLnBrk="1" fontAlgn="auto" latinLnBrk="0" hangingPunct="1">
                <a:lnSpc>
                  <a:spcPct val="100000"/>
                </a:lnSpc>
                <a:spcBef>
                  <a:spcPts val="0"/>
                </a:spcBef>
                <a:spcAft>
                  <a:spcPts val="0"/>
                </a:spcAft>
                <a:buClrTx/>
                <a:buSzTx/>
                <a:buFontTx/>
                <a:buNone/>
                <a:tabLst/>
                <a:defRPr/>
              </a:pPr>
              <a:t>03.09.13</a:t>
            </a:fld>
            <a:endParaRPr lang="de-DE" sz="1200" dirty="0" smtClean="0"/>
          </a:p>
        </p:txBody>
      </p:sp>
      <p:sp>
        <p:nvSpPr>
          <p:cNvPr id="2" name="Titelplatzhalter 1"/>
          <p:cNvSpPr>
            <a:spLocks noGrp="1"/>
          </p:cNvSpPr>
          <p:nvPr>
            <p:ph type="title"/>
          </p:nvPr>
        </p:nvSpPr>
        <p:spPr>
          <a:xfrm>
            <a:off x="991596" y="274638"/>
            <a:ext cx="7729995" cy="1143000"/>
          </a:xfrm>
          <a:prstGeom prst="rect">
            <a:avLst/>
          </a:prstGeom>
        </p:spPr>
        <p:txBody>
          <a:bodyPr vert="horz" lIns="91440" tIns="45720" rIns="91440" bIns="45720" rtlCol="0" anchor="ctr">
            <a:normAutofit/>
          </a:bodyPr>
          <a:lstStyle/>
          <a:p>
            <a:r>
              <a:rPr lang="de-CH" dirty="0" smtClean="0"/>
              <a:t>Mastertitelformat bearbeiten</a:t>
            </a:r>
            <a:endParaRPr lang="de-DE" dirty="0"/>
          </a:p>
        </p:txBody>
      </p:sp>
      <p:sp>
        <p:nvSpPr>
          <p:cNvPr id="3" name="Textplatzhalter 2"/>
          <p:cNvSpPr>
            <a:spLocks noGrp="1"/>
          </p:cNvSpPr>
          <p:nvPr>
            <p:ph type="body" idx="1"/>
          </p:nvPr>
        </p:nvSpPr>
        <p:spPr>
          <a:xfrm>
            <a:off x="991596" y="1515288"/>
            <a:ext cx="7729995" cy="4525963"/>
          </a:xfrm>
          <a:prstGeom prst="rect">
            <a:avLst/>
          </a:prstGeom>
        </p:spPr>
        <p:txBody>
          <a:bodyPr vert="horz" lIns="91440" tIns="45720" rIns="91440" bIns="45720" rtlCol="0">
            <a:normAutofit/>
          </a:body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DE" dirty="0"/>
          </a:p>
        </p:txBody>
      </p:sp>
      <p:sp>
        <p:nvSpPr>
          <p:cNvPr id="15" name="Oval 14"/>
          <p:cNvSpPr/>
          <p:nvPr/>
        </p:nvSpPr>
        <p:spPr>
          <a:xfrm>
            <a:off x="286802" y="1109133"/>
            <a:ext cx="839265" cy="812271"/>
          </a:xfrm>
          <a:prstGeom prst="ellipse">
            <a:avLst/>
          </a:prstGeom>
          <a:solidFill>
            <a:schemeClr val="accent4">
              <a:lumMod val="40000"/>
              <a:lumOff val="60000"/>
              <a:alpha val="78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p:cNvSpPr txBox="1"/>
          <p:nvPr/>
        </p:nvSpPr>
        <p:spPr>
          <a:xfrm>
            <a:off x="2319867" y="6248400"/>
            <a:ext cx="4995333" cy="307777"/>
          </a:xfrm>
          <a:prstGeom prst="rect">
            <a:avLst/>
          </a:prstGeom>
          <a:noFill/>
        </p:spPr>
        <p:txBody>
          <a:bodyPr wrap="square" rtlCol="0">
            <a:spAutoFit/>
          </a:bodyPr>
          <a:lstStyle/>
          <a:p>
            <a:r>
              <a:rPr lang="de-DE" sz="1400" dirty="0" err="1" smtClean="0">
                <a:solidFill>
                  <a:schemeClr val="bg1">
                    <a:lumMod val="65000"/>
                  </a:schemeClr>
                </a:solidFill>
              </a:rPr>
              <a:t>www.karinschmid.ch</a:t>
            </a:r>
            <a:r>
              <a:rPr lang="de-DE" sz="1400" dirty="0" smtClean="0">
                <a:solidFill>
                  <a:schemeClr val="bg1">
                    <a:lumMod val="65000"/>
                  </a:schemeClr>
                </a:solidFill>
              </a:rPr>
              <a:t> Praxisgemeinschaft </a:t>
            </a:r>
            <a:r>
              <a:rPr lang="de-DE" sz="1400" dirty="0" err="1" smtClean="0">
                <a:solidFill>
                  <a:schemeClr val="bg1">
                    <a:lumMod val="65000"/>
                  </a:schemeClr>
                </a:solidFill>
              </a:rPr>
              <a:t>LichtBlick</a:t>
            </a:r>
            <a:endParaRPr lang="de-DE" sz="14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075259" y="795867"/>
            <a:ext cx="7222074" cy="2228861"/>
          </a:xfrm>
        </p:spPr>
        <p:txBody>
          <a:bodyPr>
            <a:normAutofit/>
          </a:bodyPr>
          <a:lstStyle/>
          <a:p>
            <a:r>
              <a:rPr lang="de-DE" sz="4000" dirty="0" smtClean="0">
                <a:cs typeface="Arial"/>
              </a:rPr>
              <a:t>Kommunikation mit Jugendlichen </a:t>
            </a:r>
            <a:r>
              <a:rPr lang="de-DE" sz="3600" dirty="0" smtClean="0">
                <a:cs typeface="Arial"/>
              </a:rPr>
              <a:t>Wie halten wir die Tür zu unseren Kindern offen? </a:t>
            </a:r>
            <a:endParaRPr lang="de-DE" sz="3600" dirty="0">
              <a:cs typeface="Arial"/>
            </a:endParaRPr>
          </a:p>
        </p:txBody>
      </p:sp>
      <p:sp>
        <p:nvSpPr>
          <p:cNvPr id="5" name="Untertitel 4"/>
          <p:cNvSpPr>
            <a:spLocks noGrp="1"/>
          </p:cNvSpPr>
          <p:nvPr>
            <p:ph type="subTitle" idx="1"/>
          </p:nvPr>
        </p:nvSpPr>
        <p:spPr>
          <a:xfrm>
            <a:off x="1371600" y="3428998"/>
            <a:ext cx="4635500" cy="2146300"/>
          </a:xfrm>
        </p:spPr>
        <p:txBody>
          <a:bodyPr>
            <a:normAutofit fontScale="92500" lnSpcReduction="20000"/>
          </a:bodyPr>
          <a:lstStyle/>
          <a:p>
            <a:pPr algn="l"/>
            <a:r>
              <a:rPr lang="de-DE" dirty="0" smtClean="0">
                <a:latin typeface="+mj-lt"/>
                <a:cs typeface="Arial"/>
              </a:rPr>
              <a:t>Karin Schmid</a:t>
            </a:r>
          </a:p>
          <a:p>
            <a:pPr algn="l">
              <a:spcBef>
                <a:spcPts val="0"/>
              </a:spcBef>
            </a:pPr>
            <a:endParaRPr lang="de-DE" sz="2118" dirty="0" smtClean="0">
              <a:latin typeface="+mj-lt"/>
              <a:cs typeface="Arial"/>
            </a:endParaRPr>
          </a:p>
          <a:p>
            <a:pPr algn="l">
              <a:spcBef>
                <a:spcPts val="0"/>
              </a:spcBef>
            </a:pPr>
            <a:r>
              <a:rPr lang="de-DE" sz="2118" dirty="0" smtClean="0">
                <a:latin typeface="+mj-lt"/>
                <a:cs typeface="Arial"/>
              </a:rPr>
              <a:t>Paar - und Familienberaterin</a:t>
            </a:r>
          </a:p>
          <a:p>
            <a:pPr algn="l">
              <a:spcBef>
                <a:spcPts val="0"/>
              </a:spcBef>
            </a:pPr>
            <a:r>
              <a:rPr lang="de-DE" sz="2118" dirty="0" smtClean="0">
                <a:latin typeface="+mj-lt"/>
                <a:cs typeface="Arial"/>
              </a:rPr>
              <a:t>Erziehungsberaterin, </a:t>
            </a:r>
            <a:r>
              <a:rPr lang="de-DE" sz="2118" dirty="0" err="1" smtClean="0">
                <a:latin typeface="+mj-lt"/>
                <a:cs typeface="Arial"/>
              </a:rPr>
              <a:t>Mediatorin</a:t>
            </a:r>
            <a:r>
              <a:rPr lang="de-DE" sz="2118" dirty="0" smtClean="0">
                <a:latin typeface="+mj-lt"/>
                <a:cs typeface="Arial"/>
              </a:rPr>
              <a:t> </a:t>
            </a:r>
            <a:r>
              <a:rPr lang="de-DE" sz="1800" dirty="0" smtClean="0">
                <a:latin typeface="+mj-lt"/>
                <a:cs typeface="Arial"/>
              </a:rPr>
              <a:t>ZHAW</a:t>
            </a:r>
          </a:p>
          <a:p>
            <a:pPr algn="l">
              <a:spcBef>
                <a:spcPts val="0"/>
              </a:spcBef>
            </a:pPr>
            <a:r>
              <a:rPr lang="de-DE" sz="2118" dirty="0" smtClean="0">
                <a:latin typeface="+mj-lt"/>
                <a:cs typeface="Arial"/>
              </a:rPr>
              <a:t>Pädagogin</a:t>
            </a:r>
          </a:p>
          <a:p>
            <a:pPr algn="l">
              <a:spcBef>
                <a:spcPts val="0"/>
              </a:spcBef>
            </a:pPr>
            <a:endParaRPr lang="de-DE" sz="2118" dirty="0" smtClean="0">
              <a:latin typeface="+mj-lt"/>
              <a:cs typeface="Arial"/>
            </a:endParaRPr>
          </a:p>
          <a:p>
            <a:pPr algn="l">
              <a:spcBef>
                <a:spcPts val="0"/>
              </a:spcBef>
            </a:pPr>
            <a:r>
              <a:rPr lang="de-DE" sz="2118" dirty="0" err="1" smtClean="0">
                <a:latin typeface="+mj-lt"/>
                <a:cs typeface="Arial"/>
              </a:rPr>
              <a:t>www.karinschmid.ch</a:t>
            </a:r>
            <a:endParaRPr lang="de-DE" sz="2118" dirty="0" smtClean="0">
              <a:latin typeface="+mj-lt"/>
              <a:cs typeface="Arial"/>
            </a:endParaRPr>
          </a:p>
          <a:p>
            <a:endParaRPr lang="de-DE" dirty="0" smtClean="0">
              <a:latin typeface="+mj-lt"/>
              <a:cs typeface="Arial"/>
            </a:endParaRPr>
          </a:p>
          <a:p>
            <a:endParaRPr lang="de-DE" dirty="0">
              <a:latin typeface="+mj-lt"/>
              <a:cs typeface="Arial"/>
            </a:endParaRPr>
          </a:p>
        </p:txBody>
      </p:sp>
      <p:pic>
        <p:nvPicPr>
          <p:cNvPr id="7" name="Bild 6" descr="Foto am 21-05-2011 um 17.06 #4.jpg"/>
          <p:cNvPicPr>
            <a:picLocks noChangeAspect="1"/>
          </p:cNvPicPr>
          <p:nvPr/>
        </p:nvPicPr>
        <p:blipFill>
          <a:blip r:embed="rId2"/>
          <a:stretch>
            <a:fillRect/>
          </a:stretch>
        </p:blipFill>
        <p:spPr>
          <a:xfrm>
            <a:off x="6007100" y="3428999"/>
            <a:ext cx="2971800" cy="21462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7596" y="274638"/>
            <a:ext cx="7729995" cy="1143000"/>
          </a:xfrm>
        </p:spPr>
        <p:txBody>
          <a:bodyPr>
            <a:normAutofit/>
          </a:bodyPr>
          <a:lstStyle/>
          <a:p>
            <a:r>
              <a:rPr lang="de-DE" sz="3600" dirty="0" smtClean="0">
                <a:cs typeface="Arial"/>
              </a:rPr>
              <a:t>4 </a:t>
            </a:r>
            <a:r>
              <a:rPr lang="de-DE" sz="3600" dirty="0">
                <a:cs typeface="Arial"/>
              </a:rPr>
              <a:t>K</a:t>
            </a:r>
            <a:r>
              <a:rPr lang="de-DE" sz="3600" dirty="0" smtClean="0">
                <a:cs typeface="Arial"/>
              </a:rPr>
              <a:t>ommunikationskiller</a:t>
            </a:r>
            <a:endParaRPr lang="de-DE" sz="3600" dirty="0">
              <a:cs typeface="Arial"/>
            </a:endParaRPr>
          </a:p>
        </p:txBody>
      </p:sp>
      <p:sp>
        <p:nvSpPr>
          <p:cNvPr id="3" name="Inhaltsplatzhalter 2"/>
          <p:cNvSpPr>
            <a:spLocks noGrp="1"/>
          </p:cNvSpPr>
          <p:nvPr>
            <p:ph idx="1"/>
          </p:nvPr>
        </p:nvSpPr>
        <p:spPr/>
        <p:txBody>
          <a:bodyPr>
            <a:normAutofit/>
          </a:bodyPr>
          <a:lstStyle/>
          <a:p>
            <a:r>
              <a:rPr lang="de-DE" sz="2800" b="1" dirty="0" smtClean="0">
                <a:latin typeface="+mj-lt"/>
                <a:cs typeface="Arial"/>
              </a:rPr>
              <a:t>Kritik</a:t>
            </a:r>
          </a:p>
          <a:p>
            <a:r>
              <a:rPr lang="de-DE" sz="2800" b="1" dirty="0" smtClean="0">
                <a:latin typeface="+mj-lt"/>
                <a:cs typeface="Arial"/>
              </a:rPr>
              <a:t>Verächtlichkeit</a:t>
            </a:r>
          </a:p>
          <a:p>
            <a:r>
              <a:rPr lang="de-DE" sz="2800" b="1" dirty="0" smtClean="0">
                <a:latin typeface="+mj-lt"/>
                <a:cs typeface="Arial"/>
              </a:rPr>
              <a:t>Rückzug</a:t>
            </a:r>
          </a:p>
          <a:p>
            <a:r>
              <a:rPr lang="de-DE" sz="2800" b="1" dirty="0" smtClean="0">
                <a:latin typeface="+mj-lt"/>
                <a:cs typeface="Arial"/>
              </a:rPr>
              <a:t>Verweigerung</a:t>
            </a:r>
          </a:p>
          <a:p>
            <a:pPr>
              <a:buFont typeface="Wingdings" charset="2"/>
              <a:buChar char="Ø"/>
            </a:pPr>
            <a:r>
              <a:rPr lang="de-DE" sz="2800" b="1" dirty="0" smtClean="0">
                <a:latin typeface="+mj-lt"/>
                <a:cs typeface="Arial"/>
              </a:rPr>
              <a:t>Konflikte </a:t>
            </a:r>
            <a:r>
              <a:rPr lang="de-DE" sz="2800" dirty="0" smtClean="0">
                <a:latin typeface="+mj-lt"/>
                <a:cs typeface="Arial"/>
              </a:rPr>
              <a:t>austragen ohne Sieg, Demütigung, Drohen, Beschimpfen, Beleidigen, Schlagen (Schläge nur abwehren, Provokationen widerstehen, kein Machtkampf)</a:t>
            </a:r>
          </a:p>
          <a:p>
            <a:pPr>
              <a:buFont typeface="Wingdings" charset="2"/>
              <a:buChar char="Ø"/>
            </a:pPr>
            <a:r>
              <a:rPr lang="de-DE" sz="2800" b="1" dirty="0" smtClean="0">
                <a:latin typeface="+mj-lt"/>
                <a:cs typeface="Arial"/>
              </a:rPr>
              <a:t>Gewaltfrei kommunizieren</a:t>
            </a:r>
          </a:p>
          <a:p>
            <a:pPr>
              <a:buFont typeface="Wingdings" charset="2"/>
              <a:buChar char="Ø"/>
            </a:pPr>
            <a:endParaRPr lang="de-DE" sz="2800" b="1" dirty="0">
              <a:latin typeface="+mj-lt"/>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4896" y="274638"/>
            <a:ext cx="7729995" cy="1143000"/>
          </a:xfrm>
        </p:spPr>
        <p:txBody>
          <a:bodyPr>
            <a:normAutofit/>
          </a:bodyPr>
          <a:lstStyle/>
          <a:p>
            <a:r>
              <a:rPr lang="de-DE" sz="3600" dirty="0" smtClean="0"/>
              <a:t>Kommunikation mit Jugendlichen</a:t>
            </a:r>
            <a:endParaRPr lang="de-DE" sz="3600" dirty="0"/>
          </a:p>
        </p:txBody>
      </p:sp>
      <p:sp>
        <p:nvSpPr>
          <p:cNvPr id="3" name="Inhaltsplatzhalter 2"/>
          <p:cNvSpPr>
            <a:spLocks noGrp="1"/>
          </p:cNvSpPr>
          <p:nvPr>
            <p:ph idx="1"/>
          </p:nvPr>
        </p:nvSpPr>
        <p:spPr>
          <a:xfrm>
            <a:off x="991596" y="2239188"/>
            <a:ext cx="7729995" cy="4106579"/>
          </a:xfrm>
        </p:spPr>
        <p:txBody>
          <a:bodyPr>
            <a:normAutofit/>
          </a:bodyPr>
          <a:lstStyle/>
          <a:p>
            <a:pPr>
              <a:buFont typeface="Wingdings" charset="2"/>
              <a:buChar char="Ø"/>
            </a:pPr>
            <a:r>
              <a:rPr lang="de-DE" sz="2400" dirty="0" smtClean="0"/>
              <a:t>Viel verhandeln</a:t>
            </a:r>
          </a:p>
          <a:p>
            <a:pPr>
              <a:buFont typeface="Wingdings" charset="2"/>
              <a:buChar char="Ø"/>
            </a:pPr>
            <a:r>
              <a:rPr lang="de-DE" sz="2400" dirty="0" smtClean="0"/>
              <a:t>Erhöhtes Schamgefühl und Verletzbarkeit berücksichtigen</a:t>
            </a:r>
          </a:p>
          <a:p>
            <a:pPr>
              <a:buFont typeface="Wingdings" charset="2"/>
              <a:buChar char="Ø"/>
            </a:pPr>
            <a:r>
              <a:rPr lang="de-DE" sz="2400" dirty="0" smtClean="0"/>
              <a:t>Eigene Gefühle zeigen, spürbar sein</a:t>
            </a:r>
          </a:p>
          <a:p>
            <a:pPr>
              <a:buFont typeface="Wingdings" charset="2"/>
              <a:buChar char="Ø"/>
            </a:pPr>
            <a:r>
              <a:rPr lang="de-DE" sz="2400" dirty="0" smtClean="0"/>
              <a:t>Zielgerichtet und lösungsorientiert kommunizieren</a:t>
            </a:r>
          </a:p>
          <a:p>
            <a:pPr>
              <a:buFont typeface="Wingdings" charset="2"/>
              <a:buChar char="Ø"/>
            </a:pPr>
            <a:r>
              <a:rPr lang="de-DE" sz="2400" dirty="0" smtClean="0"/>
              <a:t>Person und Tat trennen </a:t>
            </a:r>
            <a:r>
              <a:rPr lang="de-DE" sz="2400" dirty="0" smtClean="0">
                <a:sym typeface="Wingdings"/>
              </a:rPr>
              <a:t> Selbstwert intakt lassen </a:t>
            </a:r>
          </a:p>
          <a:p>
            <a:pPr>
              <a:buNone/>
            </a:pPr>
            <a:r>
              <a:rPr lang="de-DE" sz="2400" dirty="0" smtClean="0">
                <a:sym typeface="Wingdings"/>
              </a:rPr>
              <a:t>     </a:t>
            </a:r>
            <a:r>
              <a:rPr lang="de-DE" sz="2400" dirty="0" err="1" smtClean="0">
                <a:sym typeface="Wingdings"/>
              </a:rPr>
              <a:t>Bsp</a:t>
            </a:r>
            <a:r>
              <a:rPr lang="de-DE" sz="2400" dirty="0" smtClean="0">
                <a:sym typeface="Wingdings"/>
              </a:rPr>
              <a:t>: Statt: „Du nervst mich!“ “Es nervt mich, wenn du...“</a:t>
            </a:r>
            <a:endParaRPr lang="de-DE" sz="2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Kurz und knackig!</a:t>
            </a:r>
            <a:endParaRPr lang="de-DE" sz="3600" dirty="0"/>
          </a:p>
        </p:txBody>
      </p:sp>
      <p:sp>
        <p:nvSpPr>
          <p:cNvPr id="3" name="Inhaltsplatzhalter 2"/>
          <p:cNvSpPr>
            <a:spLocks noGrp="1"/>
          </p:cNvSpPr>
          <p:nvPr>
            <p:ph idx="1"/>
          </p:nvPr>
        </p:nvSpPr>
        <p:spPr>
          <a:xfrm>
            <a:off x="1169396" y="1540688"/>
            <a:ext cx="7729995" cy="4525963"/>
          </a:xfrm>
        </p:spPr>
        <p:txBody>
          <a:bodyPr>
            <a:noAutofit/>
          </a:bodyPr>
          <a:lstStyle/>
          <a:p>
            <a:pPr marL="0" indent="0">
              <a:buNone/>
            </a:pPr>
            <a:r>
              <a:rPr lang="de-DE" sz="2400" dirty="0" smtClean="0"/>
              <a:t>Mit Jugendlichen lange zu diskutieren ist nicht wirkungsvoll! </a:t>
            </a:r>
          </a:p>
          <a:p>
            <a:pPr marL="0" indent="0">
              <a:buNone/>
            </a:pPr>
            <a:r>
              <a:rPr lang="de-DE" sz="2400" dirty="0" smtClean="0"/>
              <a:t>Die Konfliktgespräche sollten:</a:t>
            </a:r>
          </a:p>
          <a:p>
            <a:pPr>
              <a:buFont typeface="Wingdings" charset="2"/>
              <a:buChar char="Ø"/>
            </a:pPr>
            <a:r>
              <a:rPr lang="de-DE" sz="2400" dirty="0" smtClean="0"/>
              <a:t>Kurz, klar und frei von Wiederholungen sein (weniger ist mehr!).</a:t>
            </a:r>
          </a:p>
          <a:p>
            <a:pPr>
              <a:buFont typeface="Wingdings" charset="2"/>
              <a:buChar char="Ø"/>
            </a:pPr>
            <a:r>
              <a:rPr lang="de-DE" sz="2400" dirty="0" smtClean="0"/>
              <a:t>Noch kürzer sein, wenn es sich um einen Jungen handelt.</a:t>
            </a:r>
          </a:p>
          <a:p>
            <a:pPr>
              <a:buFont typeface="Wingdings" charset="2"/>
              <a:buChar char="Ø"/>
            </a:pPr>
            <a:r>
              <a:rPr lang="de-DE" sz="2400" dirty="0" smtClean="0"/>
              <a:t>Selten sein!</a:t>
            </a:r>
          </a:p>
          <a:p>
            <a:pPr>
              <a:buFont typeface="Wingdings" charset="2"/>
              <a:buChar char="Ø"/>
            </a:pPr>
            <a:r>
              <a:rPr lang="de-DE" sz="2400" dirty="0" smtClean="0"/>
              <a:t>Stattfinden, wenn der Jugendliche </a:t>
            </a:r>
            <a:r>
              <a:rPr lang="de-DE" sz="2400" dirty="0" err="1" smtClean="0"/>
              <a:t>einigermassen</a:t>
            </a:r>
            <a:r>
              <a:rPr lang="de-DE" sz="2400" dirty="0" smtClean="0"/>
              <a:t> gesprächsbereit ist. </a:t>
            </a:r>
          </a:p>
          <a:p>
            <a:pPr>
              <a:buNone/>
            </a:pPr>
            <a:r>
              <a:rPr lang="de-DE" sz="2400" dirty="0" smtClean="0"/>
              <a:t>	Wird zu lange und zu häufig an Jugendliche heran geredet, werden sie nur Erziehungs-taub, finden die Eltern mühsam und hören nicht mehr zu.</a:t>
            </a:r>
          </a:p>
          <a:p>
            <a:pPr>
              <a:buFont typeface="Wingdings" charset="2"/>
              <a:buChar char="Ø"/>
            </a:pPr>
            <a:endParaRPr lang="de-DE" sz="2400" dirty="0" smtClean="0"/>
          </a:p>
          <a:p>
            <a:pPr>
              <a:buFont typeface="Wingdings" charset="2"/>
              <a:buChar char="Ø"/>
            </a:pPr>
            <a:endParaRPr lang="de-DE" sz="2400" dirty="0"/>
          </a:p>
        </p:txBody>
      </p:sp>
    </p:spTree>
    <p:extLst>
      <p:ext uri="{BB962C8B-B14F-4D97-AF65-F5344CB8AC3E}">
        <p14:creationId xmlns:p14="http://schemas.microsoft.com/office/powerpoint/2010/main" val="309438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1596" y="592138"/>
            <a:ext cx="7729995" cy="1143000"/>
          </a:xfrm>
        </p:spPr>
        <p:txBody>
          <a:bodyPr>
            <a:noAutofit/>
          </a:bodyPr>
          <a:lstStyle/>
          <a:p>
            <a:r>
              <a:rPr lang="de-DE" sz="3600" dirty="0"/>
              <a:t>Die Konfliktgespräche </a:t>
            </a:r>
            <a:r>
              <a:rPr lang="de-DE" sz="3600" dirty="0" smtClean="0"/>
              <a:t>sollten...</a:t>
            </a:r>
            <a:r>
              <a:rPr lang="de-DE" sz="3600" dirty="0"/>
              <a:t/>
            </a:r>
            <a:br>
              <a:rPr lang="de-DE" sz="3600" dirty="0"/>
            </a:br>
            <a:endParaRPr lang="de-DE" sz="3600" dirty="0"/>
          </a:p>
        </p:txBody>
      </p:sp>
      <p:sp>
        <p:nvSpPr>
          <p:cNvPr id="3" name="Inhaltsplatzhalter 2"/>
          <p:cNvSpPr>
            <a:spLocks noGrp="1"/>
          </p:cNvSpPr>
          <p:nvPr>
            <p:ph idx="1"/>
          </p:nvPr>
        </p:nvSpPr>
        <p:spPr>
          <a:xfrm>
            <a:off x="991596" y="2035988"/>
            <a:ext cx="7729995" cy="4525963"/>
          </a:xfrm>
        </p:spPr>
        <p:txBody>
          <a:bodyPr>
            <a:normAutofit/>
          </a:bodyPr>
          <a:lstStyle/>
          <a:p>
            <a:pPr>
              <a:buFont typeface="Wingdings" charset="2"/>
              <a:buChar char="Ø"/>
            </a:pPr>
            <a:r>
              <a:rPr lang="de-DE" sz="2800" dirty="0" smtClean="0"/>
              <a:t>...dem </a:t>
            </a:r>
            <a:r>
              <a:rPr lang="de-DE" sz="2800" dirty="0"/>
              <a:t>Umstand Rechnung tragen, dass für Frauen</a:t>
            </a:r>
            <a:r>
              <a:rPr lang="de-DE" sz="2800" dirty="0" smtClean="0"/>
              <a:t> das Reden </a:t>
            </a:r>
            <a:r>
              <a:rPr lang="de-DE" sz="2800" dirty="0"/>
              <a:t>über Probleme und Beziehung </a:t>
            </a:r>
            <a:r>
              <a:rPr lang="de-DE" sz="2800" b="1" dirty="0"/>
              <a:t>ent</a:t>
            </a:r>
            <a:r>
              <a:rPr lang="de-DE" sz="2800" dirty="0"/>
              <a:t>lastend und für Männer (also auch für Jungs) </a:t>
            </a:r>
            <a:r>
              <a:rPr lang="de-DE" sz="2800" b="1" dirty="0"/>
              <a:t>be</a:t>
            </a:r>
            <a:r>
              <a:rPr lang="de-DE" sz="2800" dirty="0"/>
              <a:t>lastend </a:t>
            </a:r>
            <a:r>
              <a:rPr lang="de-DE" sz="2800" dirty="0" smtClean="0"/>
              <a:t>ist. </a:t>
            </a:r>
          </a:p>
          <a:p>
            <a:pPr>
              <a:buFont typeface="Wingdings" charset="2"/>
              <a:buChar char="Ø"/>
            </a:pPr>
            <a:r>
              <a:rPr lang="de-DE" sz="2800" dirty="0" smtClean="0"/>
              <a:t>...eine klare Abmachung zum Ziel haben.</a:t>
            </a:r>
            <a:endParaRPr lang="de-DE" sz="2800" dirty="0"/>
          </a:p>
          <a:p>
            <a:pPr>
              <a:buFont typeface="Wingdings" charset="2"/>
              <a:buChar char="Ø"/>
            </a:pPr>
            <a:endParaRPr lang="de-DE" sz="2800" dirty="0"/>
          </a:p>
          <a:p>
            <a:endParaRPr lang="de-DE" sz="2800" dirty="0"/>
          </a:p>
        </p:txBody>
      </p:sp>
    </p:spTree>
    <p:extLst>
      <p:ext uri="{BB962C8B-B14F-4D97-AF65-F5344CB8AC3E}">
        <p14:creationId xmlns:p14="http://schemas.microsoft.com/office/powerpoint/2010/main" val="252061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Türen offen halten</a:t>
            </a:r>
            <a:endParaRPr lang="de-DE" sz="3600" dirty="0"/>
          </a:p>
        </p:txBody>
      </p:sp>
      <p:sp>
        <p:nvSpPr>
          <p:cNvPr id="3" name="Inhaltsplatzhalter 2"/>
          <p:cNvSpPr>
            <a:spLocks noGrp="1"/>
          </p:cNvSpPr>
          <p:nvPr>
            <p:ph idx="1"/>
          </p:nvPr>
        </p:nvSpPr>
        <p:spPr>
          <a:xfrm>
            <a:off x="1461496" y="1515288"/>
            <a:ext cx="7729995" cy="4525963"/>
          </a:xfrm>
        </p:spPr>
        <p:txBody>
          <a:bodyPr>
            <a:normAutofit/>
          </a:bodyPr>
          <a:lstStyle/>
          <a:p>
            <a:pPr marL="0" indent="0">
              <a:buNone/>
            </a:pPr>
            <a:r>
              <a:rPr lang="de-DE" sz="2800" dirty="0" smtClean="0"/>
              <a:t>Wenn die Jugendlichen mit ihren Themen</a:t>
            </a:r>
          </a:p>
          <a:p>
            <a:pPr marL="0" indent="0">
              <a:buNone/>
            </a:pPr>
            <a:r>
              <a:rPr lang="de-DE" sz="2800" dirty="0"/>
              <a:t>k</a:t>
            </a:r>
            <a:r>
              <a:rPr lang="de-DE" sz="2800" dirty="0" smtClean="0"/>
              <a:t>ommen, brauchen sie vor allem ein offenes</a:t>
            </a:r>
          </a:p>
          <a:p>
            <a:pPr marL="0" indent="0">
              <a:buNone/>
            </a:pPr>
            <a:r>
              <a:rPr lang="de-DE" sz="2800" dirty="0" smtClean="0"/>
              <a:t>Ohr, nicht nur Ratschläge.</a:t>
            </a:r>
          </a:p>
          <a:p>
            <a:pPr marL="0" indent="0">
              <a:buNone/>
            </a:pPr>
            <a:r>
              <a:rPr lang="de-DE" sz="2800" dirty="0" smtClean="0"/>
              <a:t>Merken sie, dass sie in ihren Gefühlen Ernst genommen und diese nicht verharmlost oder negiert werden, kommen sie eher mit ihren Anliegen.</a:t>
            </a:r>
          </a:p>
          <a:p>
            <a:pPr marL="0" indent="0">
              <a:buNone/>
            </a:pPr>
            <a:r>
              <a:rPr lang="de-DE" sz="2800" dirty="0" smtClean="0"/>
              <a:t> </a:t>
            </a:r>
            <a:endParaRPr lang="de-DE" sz="2800" dirty="0"/>
          </a:p>
        </p:txBody>
      </p:sp>
    </p:spTree>
    <p:extLst>
      <p:ext uri="{BB962C8B-B14F-4D97-AF65-F5344CB8AC3E}">
        <p14:creationId xmlns:p14="http://schemas.microsoft.com/office/powerpoint/2010/main" val="65221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533400" y="372534"/>
            <a:ext cx="7772400" cy="1117600"/>
          </a:xfrm>
        </p:spPr>
        <p:txBody>
          <a:bodyPr>
            <a:noAutofit/>
          </a:bodyPr>
          <a:lstStyle/>
          <a:p>
            <a:r>
              <a:rPr lang="de-CH" sz="3600" dirty="0">
                <a:ea typeface="Cambria" charset="0"/>
                <a:cs typeface="Cambria" charset="0"/>
              </a:rPr>
              <a:t>Direkter Kontakt verhindert Missverständnisse</a:t>
            </a:r>
            <a:r>
              <a:rPr lang="de-CH" sz="3600" dirty="0"/>
              <a:t> </a:t>
            </a:r>
          </a:p>
        </p:txBody>
      </p:sp>
      <p:sp>
        <p:nvSpPr>
          <p:cNvPr id="24579" name="Foliennummernplatzhalter 3"/>
          <p:cNvSpPr>
            <a:spLocks/>
          </p:cNvSpPr>
          <p:nvPr/>
        </p:nvSpPr>
        <p:spPr bwMode="auto">
          <a:xfrm>
            <a:off x="6553200" y="6390828"/>
            <a:ext cx="1905000" cy="198944"/>
          </a:xfrm>
          <a:prstGeom prst="rect">
            <a:avLst/>
          </a:prstGeom>
          <a:noFill/>
          <a:ln w="9525">
            <a:noFill/>
            <a:miter lim="800000"/>
            <a:headEnd/>
            <a:tailEnd/>
          </a:ln>
        </p:spPr>
        <p:txBody>
          <a:bodyPr>
            <a:prstTxWarp prst="textNoShape">
              <a:avLst/>
            </a:prstTxWarp>
          </a:bodyPr>
          <a:lstStyle/>
          <a:p>
            <a:pPr algn="r"/>
            <a:endParaRPr lang="de-CH" sz="900" dirty="0" smtClean="0">
              <a:latin typeface="+mj-lt"/>
            </a:endParaRPr>
          </a:p>
        </p:txBody>
      </p:sp>
      <p:sp>
        <p:nvSpPr>
          <p:cNvPr id="24580" name="Rectangle 6"/>
          <p:cNvSpPr>
            <a:spLocks noChangeArrowheads="1"/>
          </p:cNvSpPr>
          <p:nvPr/>
        </p:nvSpPr>
        <p:spPr bwMode="auto">
          <a:xfrm>
            <a:off x="1066800" y="1727200"/>
            <a:ext cx="7848600" cy="4123267"/>
          </a:xfrm>
          <a:prstGeom prst="rect">
            <a:avLst/>
          </a:prstGeom>
          <a:noFill/>
          <a:ln w="9525">
            <a:noFill/>
            <a:miter lim="800000"/>
            <a:headEnd/>
            <a:tailEnd/>
          </a:ln>
        </p:spPr>
        <p:txBody>
          <a:bodyPr>
            <a:prstTxWarp prst="textNoShape">
              <a:avLst/>
            </a:prstTxWarp>
          </a:bodyPr>
          <a:lstStyle/>
          <a:p>
            <a:pPr defTabSz="622300" eaLnBrk="0" hangingPunct="0">
              <a:spcBef>
                <a:spcPct val="20000"/>
              </a:spcBef>
              <a:spcAft>
                <a:spcPct val="30000"/>
              </a:spcAft>
              <a:buFont typeface="Wingdings" charset="2"/>
              <a:buNone/>
            </a:pPr>
            <a:r>
              <a:rPr lang="de-DE" sz="2400" dirty="0" smtClean="0">
                <a:latin typeface="+mj-lt"/>
                <a:ea typeface="Cambria" charset="0"/>
                <a:cs typeface="Cambria" charset="0"/>
              </a:rPr>
              <a:t>Statt </a:t>
            </a:r>
            <a:r>
              <a:rPr lang="de-DE" sz="2400" dirty="0">
                <a:latin typeface="+mj-lt"/>
                <a:ea typeface="Cambria" charset="0"/>
                <a:cs typeface="Cambria" charset="0"/>
              </a:rPr>
              <a:t>per Mail oder SMS sollten</a:t>
            </a:r>
            <a:r>
              <a:rPr lang="de-DE" sz="2400" dirty="0" smtClean="0">
                <a:latin typeface="+mj-lt"/>
                <a:ea typeface="Cambria" charset="0"/>
                <a:cs typeface="Cambria" charset="0"/>
              </a:rPr>
              <a:t> familiäre Konflikte Gesprächsinhalte</a:t>
            </a:r>
            <a:r>
              <a:rPr lang="de-DE" sz="2400" dirty="0" smtClean="0">
                <a:solidFill>
                  <a:schemeClr val="tx1">
                    <a:lumMod val="75000"/>
                    <a:lumOff val="25000"/>
                  </a:schemeClr>
                </a:solidFill>
                <a:latin typeface="+mj-lt"/>
                <a:ea typeface="Cambria" charset="0"/>
                <a:cs typeface="Cambria" charset="0"/>
              </a:rPr>
              <a:t> </a:t>
            </a:r>
            <a:r>
              <a:rPr lang="de-DE" sz="2400" dirty="0">
                <a:latin typeface="+mj-lt"/>
                <a:ea typeface="Cambria" charset="0"/>
                <a:cs typeface="Cambria" charset="0"/>
              </a:rPr>
              <a:t>in einem persönlichen </a:t>
            </a:r>
            <a:r>
              <a:rPr lang="de-DE" sz="2400" dirty="0" smtClean="0">
                <a:latin typeface="+mj-lt"/>
                <a:ea typeface="Cambria" charset="0"/>
                <a:cs typeface="Cambria" charset="0"/>
              </a:rPr>
              <a:t>Gespräch </a:t>
            </a:r>
            <a:r>
              <a:rPr lang="de-DE" sz="2400" dirty="0">
                <a:latin typeface="+mj-lt"/>
                <a:ea typeface="Cambria" charset="0"/>
                <a:cs typeface="Cambria" charset="0"/>
              </a:rPr>
              <a:t>diskutiert werden</a:t>
            </a:r>
            <a:r>
              <a:rPr lang="de-DE" sz="2400" dirty="0" smtClean="0">
                <a:latin typeface="+mj-lt"/>
                <a:ea typeface="Cambria" charset="0"/>
                <a:cs typeface="Cambria" charset="0"/>
              </a:rPr>
              <a:t>. Es braucht das „Da Sein“ der Eltern.</a:t>
            </a:r>
          </a:p>
          <a:p>
            <a:pPr defTabSz="622300" eaLnBrk="0" hangingPunct="0">
              <a:spcBef>
                <a:spcPct val="20000"/>
              </a:spcBef>
              <a:spcAft>
                <a:spcPct val="30000"/>
              </a:spcAft>
              <a:buFont typeface="Wingdings" charset="2"/>
              <a:buNone/>
            </a:pPr>
            <a:r>
              <a:rPr lang="de-DE" sz="2400" dirty="0">
                <a:latin typeface="+mj-lt"/>
                <a:ea typeface="Cambria" charset="0"/>
                <a:cs typeface="Cambria" charset="0"/>
              </a:rPr>
              <a:t>Der Tonfall und die Mimik fehlen in Texten und können beliebig interpretiert werden. Von freundlich bis anklagend, aggressiv ...</a:t>
            </a:r>
            <a:endParaRPr lang="de-DE" sz="2400" dirty="0" smtClean="0">
              <a:latin typeface="+mj-lt"/>
              <a:ea typeface="Cambria" charset="0"/>
              <a:cs typeface="Cambria" charset="0"/>
            </a:endParaRPr>
          </a:p>
          <a:p>
            <a:pPr defTabSz="622300" eaLnBrk="0" hangingPunct="0">
              <a:spcBef>
                <a:spcPct val="20000"/>
              </a:spcBef>
              <a:spcAft>
                <a:spcPct val="30000"/>
              </a:spcAft>
              <a:buFont typeface="Wingdings" charset="2"/>
              <a:buNone/>
            </a:pPr>
            <a:r>
              <a:rPr lang="de-DE" sz="2400" dirty="0" smtClean="0">
                <a:latin typeface="+mj-lt"/>
                <a:ea typeface="Cambria" charset="0"/>
                <a:cs typeface="Cambria" charset="0"/>
              </a:rPr>
              <a:t>Nicht was wir sagen zählt, sondern was beim Gegenüber ankommt!</a:t>
            </a:r>
          </a:p>
          <a:p>
            <a:pPr defTabSz="622300" eaLnBrk="0" hangingPunct="0">
              <a:spcBef>
                <a:spcPct val="20000"/>
              </a:spcBef>
              <a:spcAft>
                <a:spcPct val="30000"/>
              </a:spcAft>
              <a:buFont typeface="Wingdings" charset="2"/>
              <a:buNone/>
            </a:pPr>
            <a:endParaRPr lang="de-DE" sz="2400" dirty="0">
              <a:latin typeface="+mj-lt"/>
              <a:ea typeface="Cambria" charset="0"/>
              <a:cs typeface="Cambria" charset="0"/>
            </a:endParaRPr>
          </a:p>
          <a:p>
            <a:pPr defTabSz="622300" eaLnBrk="0" hangingPunct="0">
              <a:spcBef>
                <a:spcPct val="20000"/>
              </a:spcBef>
              <a:spcAft>
                <a:spcPct val="30000"/>
              </a:spcAft>
              <a:buFont typeface="Wingdings" charset="2"/>
              <a:buNone/>
            </a:pPr>
            <a:endParaRPr lang="de-DE" sz="2400" dirty="0">
              <a:latin typeface="+mj-lt"/>
              <a:ea typeface="Cambria" charset="0"/>
              <a:cs typeface="Cambria"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775696" y="274638"/>
            <a:ext cx="7729995" cy="969962"/>
          </a:xfrm>
        </p:spPr>
        <p:txBody>
          <a:bodyPr>
            <a:normAutofit/>
          </a:bodyPr>
          <a:lstStyle/>
          <a:p>
            <a:r>
              <a:rPr lang="de-CH" sz="3600" dirty="0"/>
              <a:t>Gewaltfrei kommunizieren</a:t>
            </a:r>
          </a:p>
        </p:txBody>
      </p:sp>
      <p:sp>
        <p:nvSpPr>
          <p:cNvPr id="10243" name="Rectangle 3"/>
          <p:cNvSpPr>
            <a:spLocks noGrp="1" noChangeArrowheads="1"/>
          </p:cNvSpPr>
          <p:nvPr>
            <p:ph type="body" idx="4294967295"/>
          </p:nvPr>
        </p:nvSpPr>
        <p:spPr/>
        <p:txBody>
          <a:bodyPr>
            <a:normAutofit/>
          </a:bodyPr>
          <a:lstStyle/>
          <a:p>
            <a:pPr>
              <a:buNone/>
            </a:pPr>
            <a:r>
              <a:rPr lang="de-CH" sz="2400" dirty="0" smtClean="0">
                <a:latin typeface="+mj-lt"/>
              </a:rPr>
              <a:t>	Konzept </a:t>
            </a:r>
            <a:r>
              <a:rPr lang="de-CH" sz="2400" dirty="0">
                <a:latin typeface="+mj-lt"/>
              </a:rPr>
              <a:t>von Marshall B. Rosenberg</a:t>
            </a:r>
            <a:endParaRPr lang="de-CH" sz="2400" dirty="0" smtClean="0">
              <a:latin typeface="+mj-lt"/>
            </a:endParaRPr>
          </a:p>
          <a:p>
            <a:pPr>
              <a:buNone/>
            </a:pPr>
            <a:r>
              <a:rPr lang="de-CH" sz="2400" dirty="0" smtClean="0">
                <a:latin typeface="+mj-lt"/>
              </a:rPr>
              <a:t>	Ideen der Gewaltfreien Kommunikation:</a:t>
            </a:r>
          </a:p>
          <a:p>
            <a:pPr lvl="1">
              <a:buFont typeface="Arial"/>
              <a:buChar char="•"/>
            </a:pPr>
            <a:r>
              <a:rPr lang="de-CH" sz="2400" dirty="0" smtClean="0">
                <a:latin typeface="+mj-lt"/>
              </a:rPr>
              <a:t>Situationen beschreiben ohne zu werten</a:t>
            </a:r>
          </a:p>
          <a:p>
            <a:pPr lvl="1">
              <a:buFont typeface="Arial"/>
              <a:buChar char="•"/>
            </a:pPr>
            <a:r>
              <a:rPr lang="de-CH" sz="2400" dirty="0" smtClean="0">
                <a:latin typeface="+mj-lt"/>
              </a:rPr>
              <a:t>Gefühl formulieren</a:t>
            </a:r>
          </a:p>
          <a:p>
            <a:pPr lvl="1">
              <a:buFont typeface="Arial"/>
              <a:buChar char="•"/>
            </a:pPr>
            <a:r>
              <a:rPr lang="de-CH" sz="2400" dirty="0" smtClean="0">
                <a:latin typeface="+mj-lt"/>
              </a:rPr>
              <a:t>Bedürfnisse (was brauche ich?) ausdrücken</a:t>
            </a:r>
          </a:p>
          <a:p>
            <a:pPr lvl="1">
              <a:buFont typeface="Arial"/>
              <a:buChar char="•"/>
            </a:pPr>
            <a:r>
              <a:rPr lang="de-CH" sz="2400" dirty="0" smtClean="0">
                <a:latin typeface="+mj-lt"/>
              </a:rPr>
              <a:t>Jetzt erfüllbare Bitte / Wunsch formulieren</a:t>
            </a:r>
          </a:p>
          <a:p>
            <a:pPr lvl="1">
              <a:buFont typeface="Wingdings" charset="2"/>
              <a:buChar char="Ø"/>
            </a:pPr>
            <a:r>
              <a:rPr lang="de-CH" sz="2400" dirty="0" smtClean="0">
                <a:latin typeface="+mj-lt"/>
              </a:rPr>
              <a:t>Widerstand und Abwehr werden reduziert</a:t>
            </a:r>
          </a:p>
          <a:p>
            <a:pPr lvl="1">
              <a:buFont typeface="Wingdings" charset="2"/>
              <a:buChar char="Ø"/>
            </a:pPr>
            <a:r>
              <a:rPr lang="de-CH" sz="2400" dirty="0" smtClean="0">
                <a:latin typeface="+mj-lt"/>
              </a:rPr>
              <a:t>Wertschätzung wird vermehrt gewichtet</a:t>
            </a:r>
          </a:p>
          <a:p>
            <a:pPr lvl="1">
              <a:buFont typeface="Wingdings" charset="2"/>
              <a:buChar char="Ø"/>
            </a:pPr>
            <a:r>
              <a:rPr lang="de-CH" sz="2400" dirty="0" smtClean="0">
                <a:latin typeface="+mj-lt"/>
              </a:rPr>
              <a:t>Eigenes Ziel wird bewusst und kann erreicht werden</a:t>
            </a:r>
          </a:p>
          <a:p>
            <a:endParaRPr lang="de-CH" sz="2400" dirty="0" smtClean="0">
              <a:latin typeface="+mj-lt"/>
            </a:endParaRPr>
          </a:p>
          <a:p>
            <a:endParaRPr lang="de-CH" sz="2400" dirty="0">
              <a:latin typeface="+mj-lt"/>
            </a:endParaRPr>
          </a:p>
        </p:txBody>
      </p:sp>
      <p:sp>
        <p:nvSpPr>
          <p:cNvPr id="10244" name="Foliennummernplatzhalter 3"/>
          <p:cNvSpPr>
            <a:spLocks/>
          </p:cNvSpPr>
          <p:nvPr/>
        </p:nvSpPr>
        <p:spPr bwMode="auto">
          <a:xfrm>
            <a:off x="6553200" y="6392863"/>
            <a:ext cx="1905000" cy="312737"/>
          </a:xfrm>
          <a:prstGeom prst="rect">
            <a:avLst/>
          </a:prstGeom>
          <a:noFill/>
          <a:ln w="9525">
            <a:noFill/>
            <a:miter lim="800000"/>
            <a:headEnd/>
            <a:tailEnd/>
          </a:ln>
        </p:spPr>
        <p:txBody>
          <a:bodyPr>
            <a:prstTxWarp prst="textNoShape">
              <a:avLst/>
            </a:prstTxWarp>
          </a:bodyPr>
          <a:lstStyle/>
          <a:p>
            <a:pPr algn="r"/>
            <a:endParaRPr lang="de-CH" sz="24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999066" y="571500"/>
            <a:ext cx="7696201" cy="952500"/>
          </a:xfrm>
        </p:spPr>
        <p:txBody>
          <a:bodyPr>
            <a:normAutofit fontScale="90000"/>
          </a:bodyPr>
          <a:lstStyle/>
          <a:p>
            <a:pPr algn="l"/>
            <a:r>
              <a:rPr lang="de-CH" sz="3600" dirty="0">
                <a:ea typeface="Cambria" charset="0"/>
                <a:cs typeface="Cambria" charset="0"/>
              </a:rPr>
              <a:t>Neutrale Formulierungen, keine Wertungen</a:t>
            </a:r>
            <a:r>
              <a:rPr lang="de-CH" sz="3600" dirty="0"/>
              <a:t> </a:t>
            </a:r>
          </a:p>
        </p:txBody>
      </p:sp>
      <p:sp>
        <p:nvSpPr>
          <p:cNvPr id="12291" name="Foliennummernplatzhalter 3"/>
          <p:cNvSpPr>
            <a:spLocks/>
          </p:cNvSpPr>
          <p:nvPr/>
        </p:nvSpPr>
        <p:spPr bwMode="auto">
          <a:xfrm>
            <a:off x="6553200" y="6392863"/>
            <a:ext cx="1905000" cy="312737"/>
          </a:xfrm>
          <a:prstGeom prst="rect">
            <a:avLst/>
          </a:prstGeom>
          <a:noFill/>
          <a:ln w="9525">
            <a:noFill/>
            <a:miter lim="800000"/>
            <a:headEnd/>
            <a:tailEnd/>
          </a:ln>
        </p:spPr>
        <p:txBody>
          <a:bodyPr>
            <a:prstTxWarp prst="textNoShape">
              <a:avLst/>
            </a:prstTxWarp>
          </a:bodyPr>
          <a:lstStyle/>
          <a:p>
            <a:pPr algn="r"/>
            <a:endParaRPr lang="de-CH" sz="3600" dirty="0" smtClean="0">
              <a:latin typeface="+mj-lt"/>
            </a:endParaRPr>
          </a:p>
          <a:p>
            <a:pPr algn="r"/>
            <a:endParaRPr lang="de-CH" sz="3600" dirty="0">
              <a:latin typeface="+mj-lt"/>
            </a:endParaRPr>
          </a:p>
        </p:txBody>
      </p:sp>
      <p:sp>
        <p:nvSpPr>
          <p:cNvPr id="12292" name="Rectangle 7"/>
          <p:cNvSpPr>
            <a:spLocks noChangeArrowheads="1"/>
          </p:cNvSpPr>
          <p:nvPr/>
        </p:nvSpPr>
        <p:spPr bwMode="auto">
          <a:xfrm>
            <a:off x="999067" y="1524000"/>
            <a:ext cx="7696200" cy="4436533"/>
          </a:xfrm>
          <a:prstGeom prst="rect">
            <a:avLst/>
          </a:prstGeom>
          <a:noFill/>
          <a:ln w="9525">
            <a:noFill/>
            <a:miter lim="800000"/>
            <a:headEnd/>
            <a:tailEnd/>
          </a:ln>
        </p:spPr>
        <p:txBody>
          <a:bodyPr>
            <a:prstTxWarp prst="textNoShape">
              <a:avLst/>
            </a:prstTxWarp>
          </a:bodyPr>
          <a:lstStyle/>
          <a:p>
            <a:pPr defTabSz="622300" eaLnBrk="0" hangingPunct="0">
              <a:spcBef>
                <a:spcPct val="20000"/>
              </a:spcBef>
              <a:spcAft>
                <a:spcPct val="30000"/>
              </a:spcAft>
              <a:buFont typeface="Wingdings" charset="2"/>
              <a:buNone/>
            </a:pPr>
            <a:r>
              <a:rPr lang="de-CH" sz="2000" dirty="0" smtClean="0">
                <a:solidFill>
                  <a:schemeClr val="tx1">
                    <a:lumMod val="75000"/>
                    <a:lumOff val="25000"/>
                  </a:schemeClr>
                </a:solidFill>
                <a:latin typeface="+mj-lt"/>
                <a:ea typeface="Cambria" charset="0"/>
                <a:cs typeface="Cambria" charset="0"/>
              </a:rPr>
              <a:t>Wertungen </a:t>
            </a:r>
            <a:r>
              <a:rPr lang="de-CH" sz="2000" dirty="0">
                <a:latin typeface="+mj-lt"/>
                <a:ea typeface="Cambria" charset="0"/>
                <a:cs typeface="Cambria" charset="0"/>
              </a:rPr>
              <a:t>blockieren das </a:t>
            </a:r>
            <a:r>
              <a:rPr lang="de-CH" sz="2000" dirty="0" smtClean="0">
                <a:latin typeface="+mj-lt"/>
                <a:ea typeface="Cambria" charset="0"/>
                <a:cs typeface="Cambria" charset="0"/>
              </a:rPr>
              <a:t>Gespräch, werden als Kritik verstanden und abgeblockt. </a:t>
            </a:r>
            <a:endParaRPr lang="de-CH" sz="2000" dirty="0">
              <a:latin typeface="+mj-lt"/>
              <a:ea typeface="Cambria" charset="0"/>
              <a:cs typeface="Cambria" charset="0"/>
            </a:endParaRPr>
          </a:p>
          <a:p>
            <a:pPr defTabSz="622300" eaLnBrk="0" hangingPunct="0">
              <a:spcBef>
                <a:spcPct val="20000"/>
              </a:spcBef>
              <a:spcAft>
                <a:spcPct val="30000"/>
              </a:spcAft>
              <a:buFont typeface="Wingdings" charset="2"/>
              <a:buNone/>
            </a:pPr>
            <a:r>
              <a:rPr lang="de-CH" sz="2000" dirty="0">
                <a:latin typeface="+mj-lt"/>
                <a:ea typeface="Cambria" charset="0"/>
                <a:cs typeface="Cambria" charset="0"/>
              </a:rPr>
              <a:t>Formulierungen wie immer, nie, lausig, schlampig </a:t>
            </a:r>
            <a:r>
              <a:rPr lang="de-CH" sz="2000" dirty="0" err="1">
                <a:latin typeface="+mj-lt"/>
                <a:ea typeface="Cambria" charset="0"/>
                <a:cs typeface="Cambria" charset="0"/>
              </a:rPr>
              <a:t>u.Ä</a:t>
            </a:r>
            <a:r>
              <a:rPr lang="de-CH" sz="2000" dirty="0">
                <a:latin typeface="+mj-lt"/>
                <a:ea typeface="Cambria" charset="0"/>
                <a:cs typeface="Cambria" charset="0"/>
              </a:rPr>
              <a:t> machen aus einer Beobachtung eine Beurteilung/Kritik und lösen negative Reaktionen wie Gegenangriff, Rechtfertigung, Widerstand oder schlicht Aggression beim Gegenüber aus.</a:t>
            </a:r>
            <a:endParaRPr lang="de-DE" sz="2000" dirty="0">
              <a:latin typeface="+mj-lt"/>
              <a:ea typeface="Cambria" charset="0"/>
              <a:cs typeface="Cambria" charset="0"/>
            </a:endParaRPr>
          </a:p>
          <a:p>
            <a:pPr defTabSz="622300" eaLnBrk="0" hangingPunct="0">
              <a:spcBef>
                <a:spcPct val="20000"/>
              </a:spcBef>
              <a:spcAft>
                <a:spcPct val="30000"/>
              </a:spcAft>
              <a:buFont typeface="Wingdings" charset="2"/>
              <a:buNone/>
            </a:pPr>
            <a:r>
              <a:rPr lang="de-DE" sz="2000" dirty="0">
                <a:latin typeface="+mj-lt"/>
                <a:ea typeface="Cambria" charset="0"/>
                <a:cs typeface="Cambria" charset="0"/>
              </a:rPr>
              <a:t>Bewertung: „</a:t>
            </a:r>
            <a:r>
              <a:rPr lang="de-DE" sz="2000" dirty="0" smtClean="0">
                <a:latin typeface="+mj-lt"/>
                <a:ea typeface="Cambria" charset="0"/>
                <a:cs typeface="Cambria" charset="0"/>
              </a:rPr>
              <a:t> Du bist </a:t>
            </a:r>
            <a:r>
              <a:rPr lang="de-DE" sz="2000" dirty="0">
                <a:latin typeface="+mj-lt"/>
                <a:ea typeface="Cambria" charset="0"/>
                <a:cs typeface="Cambria" charset="0"/>
              </a:rPr>
              <a:t>immer total</a:t>
            </a:r>
            <a:r>
              <a:rPr lang="de-DE" sz="2000" dirty="0" smtClean="0">
                <a:latin typeface="+mj-lt"/>
                <a:ea typeface="Cambria" charset="0"/>
                <a:cs typeface="Cambria" charset="0"/>
              </a:rPr>
              <a:t> schlampig gekleidet! </a:t>
            </a:r>
            <a:r>
              <a:rPr lang="de-DE" sz="2000" b="1" i="1" dirty="0" smtClean="0">
                <a:latin typeface="+mj-lt"/>
                <a:ea typeface="Cambria" charset="0"/>
                <a:cs typeface="Cambria" charset="0"/>
              </a:rPr>
              <a:t>So</a:t>
            </a:r>
            <a:r>
              <a:rPr lang="de-DE" sz="2000" dirty="0" smtClean="0">
                <a:latin typeface="+mj-lt"/>
                <a:ea typeface="Cambria" charset="0"/>
                <a:cs typeface="Cambria" charset="0"/>
              </a:rPr>
              <a:t> willst du zur Schule?“ </a:t>
            </a:r>
          </a:p>
          <a:p>
            <a:pPr defTabSz="622300" eaLnBrk="0" hangingPunct="0">
              <a:spcBef>
                <a:spcPct val="20000"/>
              </a:spcBef>
              <a:spcAft>
                <a:spcPct val="30000"/>
              </a:spcAft>
              <a:buFont typeface="Wingdings" charset="2"/>
              <a:buNone/>
            </a:pPr>
            <a:r>
              <a:rPr lang="de-DE" sz="2000" dirty="0">
                <a:latin typeface="+mj-lt"/>
                <a:ea typeface="Cambria" charset="0"/>
                <a:cs typeface="Cambria" charset="0"/>
              </a:rPr>
              <a:t>Beobachtung: „</a:t>
            </a:r>
            <a:r>
              <a:rPr lang="de-DE" sz="2000" dirty="0" smtClean="0">
                <a:latin typeface="+mj-lt"/>
                <a:ea typeface="Cambria" charset="0"/>
                <a:cs typeface="Cambria" charset="0"/>
              </a:rPr>
              <a:t> Deine Bluse ist durchsichtig.</a:t>
            </a:r>
            <a:r>
              <a:rPr lang="de-DE" sz="2000" dirty="0">
                <a:latin typeface="+mj-lt"/>
                <a:ea typeface="Cambria" charset="0"/>
                <a:cs typeface="Cambria" charset="0"/>
              </a:rPr>
              <a:t>“</a:t>
            </a:r>
            <a:r>
              <a:rPr lang="de-CH" sz="2000" dirty="0" smtClean="0">
                <a:latin typeface="+mj-lt"/>
                <a:ea typeface="Cambria" charset="0"/>
                <a:cs typeface="Cambria" charset="0"/>
              </a:rPr>
              <a:t> </a:t>
            </a:r>
          </a:p>
          <a:p>
            <a:pPr defTabSz="622300" eaLnBrk="0" hangingPunct="0">
              <a:spcBef>
                <a:spcPct val="20000"/>
              </a:spcBef>
              <a:spcAft>
                <a:spcPct val="30000"/>
              </a:spcAft>
              <a:buFont typeface="Wingdings" charset="2"/>
              <a:buNone/>
            </a:pPr>
            <a:r>
              <a:rPr lang="de-CH" sz="2000" dirty="0" smtClean="0">
                <a:latin typeface="+mj-lt"/>
                <a:ea typeface="Cambria" charset="0"/>
                <a:cs typeface="Cambria" charset="0"/>
              </a:rPr>
              <a:t>„Ich habe das Gefühl, dass...“ ist kein Gefühl sondern eine Bewertung!</a:t>
            </a:r>
          </a:p>
          <a:p>
            <a:pPr defTabSz="622300" eaLnBrk="0" hangingPunct="0">
              <a:spcBef>
                <a:spcPct val="20000"/>
              </a:spcBef>
              <a:spcAft>
                <a:spcPct val="30000"/>
              </a:spcAft>
              <a:buFont typeface="Wingdings" charset="2"/>
              <a:buNone/>
            </a:pPr>
            <a:r>
              <a:rPr lang="de-CH" sz="2000" dirty="0" smtClean="0">
                <a:latin typeface="+mj-lt"/>
                <a:ea typeface="Cambria" charset="0"/>
                <a:cs typeface="Cambria" charset="0"/>
              </a:rPr>
              <a:t>Nicht die Tatsache selbst macht eine Situation schwierig sondern wie wir darüber denken und urteilen!</a:t>
            </a:r>
            <a:endParaRPr lang="de-DE" sz="2000" dirty="0">
              <a:latin typeface="+mj-lt"/>
              <a:ea typeface="Cambria" charset="0"/>
              <a:cs typeface="Cambria"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11200" y="667200"/>
            <a:ext cx="7772400" cy="704399"/>
          </a:xfrm>
        </p:spPr>
        <p:txBody>
          <a:bodyPr/>
          <a:lstStyle/>
          <a:p>
            <a:r>
              <a:rPr lang="de-CH" sz="3600" dirty="0">
                <a:ea typeface="Cambria" charset="0"/>
                <a:cs typeface="Cambria" charset="0"/>
              </a:rPr>
              <a:t>Auf Schuldzuweisungen verzichten</a:t>
            </a:r>
            <a:r>
              <a:rPr lang="de-CH" sz="3600" dirty="0"/>
              <a:t> </a:t>
            </a:r>
          </a:p>
        </p:txBody>
      </p:sp>
      <p:sp>
        <p:nvSpPr>
          <p:cNvPr id="14339" name="Foliennummernplatzhalter 3"/>
          <p:cNvSpPr>
            <a:spLocks/>
          </p:cNvSpPr>
          <p:nvPr/>
        </p:nvSpPr>
        <p:spPr bwMode="auto">
          <a:xfrm>
            <a:off x="6553200" y="6412564"/>
            <a:ext cx="1905000" cy="240914"/>
          </a:xfrm>
          <a:prstGeom prst="rect">
            <a:avLst/>
          </a:prstGeom>
          <a:noFill/>
          <a:ln w="9525">
            <a:noFill/>
            <a:miter lim="800000"/>
            <a:headEnd/>
            <a:tailEnd/>
          </a:ln>
        </p:spPr>
        <p:txBody>
          <a:bodyPr>
            <a:prstTxWarp prst="textNoShape">
              <a:avLst/>
            </a:prstTxWarp>
          </a:bodyPr>
          <a:lstStyle/>
          <a:p>
            <a:pPr algn="r"/>
            <a:endParaRPr lang="de-CH" sz="3600" dirty="0">
              <a:latin typeface="+mj-lt"/>
            </a:endParaRPr>
          </a:p>
        </p:txBody>
      </p:sp>
      <p:sp>
        <p:nvSpPr>
          <p:cNvPr id="14340" name="Rectangle 6"/>
          <p:cNvSpPr>
            <a:spLocks noChangeArrowheads="1"/>
          </p:cNvSpPr>
          <p:nvPr/>
        </p:nvSpPr>
        <p:spPr bwMode="auto">
          <a:xfrm>
            <a:off x="1032932" y="1871134"/>
            <a:ext cx="7882467" cy="5723466"/>
          </a:xfrm>
          <a:prstGeom prst="rect">
            <a:avLst/>
          </a:prstGeom>
          <a:noFill/>
          <a:ln w="9525">
            <a:noFill/>
            <a:miter lim="800000"/>
            <a:headEnd/>
            <a:tailEnd/>
          </a:ln>
        </p:spPr>
        <p:txBody>
          <a:bodyPr>
            <a:prstTxWarp prst="textNoShape">
              <a:avLst/>
            </a:prstTxWarp>
          </a:bodyPr>
          <a:lstStyle/>
          <a:p>
            <a:pPr defTabSz="622300" eaLnBrk="0" hangingPunct="0">
              <a:spcBef>
                <a:spcPct val="20000"/>
              </a:spcBef>
              <a:spcAft>
                <a:spcPct val="30000"/>
              </a:spcAft>
              <a:buFont typeface="Wingdings" charset="2"/>
              <a:buNone/>
            </a:pPr>
            <a:r>
              <a:rPr lang="de-DE" sz="2400" dirty="0" smtClean="0">
                <a:latin typeface="+mj-lt"/>
                <a:ea typeface="Cambria" charset="0"/>
                <a:cs typeface="Cambria" charset="0"/>
              </a:rPr>
              <a:t>Kritik </a:t>
            </a:r>
            <a:r>
              <a:rPr lang="de-DE" sz="2400" dirty="0">
                <a:latin typeface="+mj-lt"/>
                <a:ea typeface="Cambria" charset="0"/>
                <a:cs typeface="Cambria" charset="0"/>
              </a:rPr>
              <a:t>und Beschuldigungen lösen Diskussionen mit </a:t>
            </a:r>
            <a:r>
              <a:rPr lang="de-DE" sz="2400" dirty="0" smtClean="0">
                <a:latin typeface="+mj-lt"/>
                <a:ea typeface="Cambria" charset="0"/>
                <a:cs typeface="Cambria" charset="0"/>
              </a:rPr>
              <a:t>Rechtfertigungen, Verteidigungen oder Gegenangriff beim Jugendlichen aus</a:t>
            </a:r>
            <a:r>
              <a:rPr lang="de-DE" sz="2400" dirty="0">
                <a:latin typeface="+mj-lt"/>
                <a:ea typeface="Cambria" charset="0"/>
                <a:cs typeface="Cambria" charset="0"/>
              </a:rPr>
              <a:t>. </a:t>
            </a:r>
          </a:p>
          <a:p>
            <a:pPr defTabSz="622300" eaLnBrk="0" hangingPunct="0">
              <a:spcBef>
                <a:spcPct val="20000"/>
              </a:spcBef>
              <a:spcAft>
                <a:spcPct val="30000"/>
              </a:spcAft>
              <a:buFont typeface="Wingdings" charset="2"/>
              <a:buNone/>
            </a:pPr>
            <a:r>
              <a:rPr lang="de-DE" sz="2400" dirty="0">
                <a:latin typeface="+mj-lt"/>
                <a:ea typeface="Cambria" charset="0"/>
                <a:cs typeface="Cambria" charset="0"/>
              </a:rPr>
              <a:t>Sinnvoller ist es, die Situation zu beschreiben und Lösungen zu suchen. </a:t>
            </a:r>
            <a:endParaRPr lang="de-DE" sz="2400" dirty="0" smtClean="0">
              <a:latin typeface="+mj-lt"/>
              <a:ea typeface="Cambria" charset="0"/>
              <a:cs typeface="Cambria" charset="0"/>
            </a:endParaRPr>
          </a:p>
          <a:p>
            <a:pPr defTabSz="622300" eaLnBrk="0" hangingPunct="0">
              <a:spcBef>
                <a:spcPct val="20000"/>
              </a:spcBef>
              <a:spcAft>
                <a:spcPct val="30000"/>
              </a:spcAft>
              <a:buFont typeface="Wingdings" charset="2"/>
              <a:buNone/>
            </a:pPr>
            <a:r>
              <a:rPr lang="de-DE" sz="2400" dirty="0" smtClean="0">
                <a:latin typeface="+mj-lt"/>
                <a:ea typeface="Times New Roman" charset="0"/>
                <a:cs typeface="Times New Roman" charset="0"/>
              </a:rPr>
              <a:t>Statt: „</a:t>
            </a:r>
            <a:r>
              <a:rPr lang="de-DE" sz="2400" dirty="0">
                <a:latin typeface="+mj-lt"/>
                <a:ea typeface="Times New Roman" charset="0"/>
                <a:cs typeface="Times New Roman" charset="0"/>
              </a:rPr>
              <a:t>Ich bin wütend, </a:t>
            </a:r>
            <a:r>
              <a:rPr lang="de-DE" sz="2400" b="1" dirty="0">
                <a:latin typeface="+mj-lt"/>
                <a:ea typeface="Times New Roman" charset="0"/>
                <a:cs typeface="Times New Roman" charset="0"/>
              </a:rPr>
              <a:t>weil du </a:t>
            </a:r>
            <a:r>
              <a:rPr lang="de-DE" sz="2400" dirty="0">
                <a:latin typeface="+mj-lt"/>
                <a:ea typeface="Times New Roman" charset="0"/>
                <a:cs typeface="Times New Roman" charset="0"/>
              </a:rPr>
              <a:t>zu spät kommst!“</a:t>
            </a:r>
            <a:endParaRPr lang="de-DE" sz="2400" dirty="0" smtClean="0">
              <a:latin typeface="+mj-lt"/>
              <a:ea typeface="Cambria" charset="0"/>
              <a:cs typeface="Cambria" charset="0"/>
            </a:endParaRPr>
          </a:p>
          <a:p>
            <a:pPr defTabSz="622300" eaLnBrk="0" hangingPunct="0">
              <a:spcBef>
                <a:spcPct val="20000"/>
              </a:spcBef>
              <a:spcAft>
                <a:spcPct val="30000"/>
              </a:spcAft>
              <a:buFont typeface="Wingdings" charset="2"/>
              <a:buNone/>
            </a:pPr>
            <a:r>
              <a:rPr lang="de-DE" sz="2400" dirty="0" smtClean="0">
                <a:latin typeface="+mj-lt"/>
                <a:ea typeface="Times New Roman" charset="0"/>
                <a:cs typeface="Times New Roman" charset="0"/>
              </a:rPr>
              <a:t>„</a:t>
            </a:r>
            <a:r>
              <a:rPr lang="de-DE" sz="2400" dirty="0">
                <a:latin typeface="+mj-lt"/>
                <a:ea typeface="Times New Roman" charset="0"/>
                <a:cs typeface="Times New Roman" charset="0"/>
              </a:rPr>
              <a:t>Ich bin wütend, </a:t>
            </a:r>
            <a:r>
              <a:rPr lang="de-DE" sz="2400" b="1" dirty="0" smtClean="0">
                <a:latin typeface="+mj-lt"/>
                <a:ea typeface="Cambria" charset="0"/>
                <a:cs typeface="Cambria" charset="0"/>
              </a:rPr>
              <a:t>weil ich </a:t>
            </a:r>
            <a:r>
              <a:rPr lang="de-DE" sz="2400" dirty="0" smtClean="0">
                <a:latin typeface="+mj-lt"/>
                <a:ea typeface="Cambria" charset="0"/>
                <a:cs typeface="Cambria" charset="0"/>
              </a:rPr>
              <a:t>mir unnötig Sorgen mache wenn du nicht nach Hause kommst wie vereinbart!“</a:t>
            </a:r>
          </a:p>
          <a:p>
            <a:pPr defTabSz="622300" eaLnBrk="0" hangingPunct="0">
              <a:spcBef>
                <a:spcPct val="20000"/>
              </a:spcBef>
              <a:spcAft>
                <a:spcPct val="30000"/>
              </a:spcAft>
              <a:buFont typeface="Wingdings" charset="2"/>
              <a:buNone/>
            </a:pPr>
            <a:endParaRPr lang="de-DE" sz="2400" dirty="0">
              <a:latin typeface="+mj-lt"/>
              <a:ea typeface="Cambria" charset="0"/>
              <a:cs typeface="Cambria" charset="0"/>
            </a:endParaRPr>
          </a:p>
          <a:p>
            <a:pPr defTabSz="622300" eaLnBrk="0" hangingPunct="0">
              <a:spcBef>
                <a:spcPct val="20000"/>
              </a:spcBef>
              <a:spcAft>
                <a:spcPct val="30000"/>
              </a:spcAft>
              <a:buFont typeface="Wingdings" charset="2"/>
              <a:buNone/>
            </a:pPr>
            <a:endParaRPr lang="de-DE" sz="2400" dirty="0">
              <a:latin typeface="+mj-lt"/>
              <a:ea typeface="Cambria" charset="0"/>
              <a:cs typeface="Cambria"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liennummernplatzhalter 3"/>
          <p:cNvSpPr>
            <a:spLocks/>
          </p:cNvSpPr>
          <p:nvPr/>
        </p:nvSpPr>
        <p:spPr bwMode="auto">
          <a:xfrm>
            <a:off x="6553200" y="6392863"/>
            <a:ext cx="1905000" cy="312737"/>
          </a:xfrm>
          <a:prstGeom prst="rect">
            <a:avLst/>
          </a:prstGeom>
          <a:noFill/>
          <a:ln w="9525">
            <a:noFill/>
            <a:miter lim="800000"/>
            <a:headEnd/>
            <a:tailEnd/>
          </a:ln>
        </p:spPr>
        <p:txBody>
          <a:bodyPr>
            <a:prstTxWarp prst="textNoShape">
              <a:avLst/>
            </a:prstTxWarp>
          </a:bodyPr>
          <a:lstStyle/>
          <a:p>
            <a:pPr algn="r"/>
            <a:endParaRPr lang="de-CH" sz="2400" dirty="0" smtClean="0">
              <a:latin typeface="+mj-lt"/>
            </a:endParaRPr>
          </a:p>
          <a:p>
            <a:pPr algn="r"/>
            <a:endParaRPr lang="de-CH" sz="2400" dirty="0">
              <a:latin typeface="+mj-lt"/>
            </a:endParaRPr>
          </a:p>
        </p:txBody>
      </p:sp>
      <p:sp>
        <p:nvSpPr>
          <p:cNvPr id="6" name="Rectangle 6"/>
          <p:cNvSpPr>
            <a:spLocks noChangeArrowheads="1"/>
          </p:cNvSpPr>
          <p:nvPr/>
        </p:nvSpPr>
        <p:spPr bwMode="auto">
          <a:xfrm>
            <a:off x="1202266" y="1418162"/>
            <a:ext cx="7713133" cy="5223937"/>
          </a:xfrm>
          <a:prstGeom prst="rect">
            <a:avLst/>
          </a:prstGeom>
          <a:noFill/>
          <a:ln w="9525">
            <a:noFill/>
            <a:miter lim="800000"/>
            <a:headEnd/>
            <a:tailEnd/>
          </a:ln>
        </p:spPr>
        <p:txBody>
          <a:bodyPr>
            <a:prstTxWarp prst="textNoShape">
              <a:avLst/>
            </a:prstTxWarp>
          </a:bodyPr>
          <a:lstStyle/>
          <a:p>
            <a:pPr defTabSz="622300" eaLnBrk="0" hangingPunct="0">
              <a:spcBef>
                <a:spcPct val="20000"/>
              </a:spcBef>
              <a:spcAft>
                <a:spcPct val="30000"/>
              </a:spcAft>
              <a:buFont typeface="Wingdings" charset="2"/>
              <a:buNone/>
            </a:pPr>
            <a:r>
              <a:rPr lang="de-DE" sz="2400" dirty="0" smtClean="0">
                <a:latin typeface="+mj-lt"/>
                <a:ea typeface="Cambria" charset="0"/>
                <a:cs typeface="Cambria" charset="0"/>
              </a:rPr>
              <a:t> </a:t>
            </a:r>
            <a:r>
              <a:rPr lang="de-CH" sz="2400" dirty="0" smtClean="0">
                <a:latin typeface="+mj-lt"/>
                <a:ea typeface="Cambria" charset="0"/>
                <a:cs typeface="Cambria" charset="0"/>
              </a:rPr>
              <a:t>Keine </a:t>
            </a:r>
            <a:r>
              <a:rPr lang="de-CH" sz="2400" b="1" dirty="0" smtClean="0">
                <a:cs typeface="Arial"/>
              </a:rPr>
              <a:t>Vergleiche</a:t>
            </a:r>
            <a:r>
              <a:rPr lang="de-CH" sz="2400" dirty="0" smtClean="0">
                <a:latin typeface="+mj-lt"/>
                <a:ea typeface="Cambria" charset="0"/>
                <a:cs typeface="Cambria" charset="0"/>
              </a:rPr>
              <a:t> anstellen:</a:t>
            </a:r>
            <a:endParaRPr lang="de-CH" sz="2400" dirty="0" smtClean="0">
              <a:latin typeface="+mj-lt"/>
            </a:endParaRPr>
          </a:p>
          <a:p>
            <a:pPr marL="627063" defTabSz="622300" eaLnBrk="0" hangingPunct="0">
              <a:spcBef>
                <a:spcPct val="20000"/>
              </a:spcBef>
              <a:spcAft>
                <a:spcPct val="30000"/>
              </a:spcAft>
              <a:buFont typeface="Wingdings" charset="2"/>
              <a:buNone/>
            </a:pPr>
            <a:r>
              <a:rPr lang="de-DE" sz="2400" dirty="0" smtClean="0">
                <a:latin typeface="+mj-lt"/>
                <a:ea typeface="Cambria" charset="0"/>
                <a:cs typeface="Cambria" charset="0"/>
              </a:rPr>
              <a:t>„Auf deine Schwester </a:t>
            </a:r>
            <a:r>
              <a:rPr lang="de-DE" sz="2400" dirty="0">
                <a:latin typeface="+mj-lt"/>
                <a:ea typeface="Cambria" charset="0"/>
                <a:cs typeface="Cambria" charset="0"/>
              </a:rPr>
              <a:t>kann ich mich eben immer verlassen!</a:t>
            </a:r>
            <a:r>
              <a:rPr lang="de-DE" sz="2400" dirty="0" smtClean="0">
                <a:latin typeface="+mj-lt"/>
                <a:ea typeface="Cambria" charset="0"/>
                <a:cs typeface="Cambria" charset="0"/>
              </a:rPr>
              <a:t>“ Solche </a:t>
            </a:r>
            <a:r>
              <a:rPr lang="de-DE" sz="2400" dirty="0">
                <a:latin typeface="+mj-lt"/>
                <a:ea typeface="Cambria" charset="0"/>
                <a:cs typeface="Cambria" charset="0"/>
              </a:rPr>
              <a:t>Formulierungen werten das Gegenüber ab und blockieren das Gespräch</a:t>
            </a:r>
            <a:r>
              <a:rPr lang="de-DE" sz="2400" dirty="0" smtClean="0">
                <a:latin typeface="+mj-lt"/>
                <a:ea typeface="Cambria" charset="0"/>
                <a:cs typeface="Cambria" charset="0"/>
              </a:rPr>
              <a:t>.</a:t>
            </a:r>
          </a:p>
          <a:p>
            <a:pPr defTabSz="622300" eaLnBrk="0" hangingPunct="0">
              <a:spcBef>
                <a:spcPct val="20000"/>
              </a:spcBef>
              <a:spcAft>
                <a:spcPct val="30000"/>
              </a:spcAft>
              <a:buFont typeface="Wingdings" charset="2"/>
              <a:buNone/>
            </a:pPr>
            <a:r>
              <a:rPr lang="de-CH" sz="2400" dirty="0" smtClean="0">
                <a:latin typeface="+mj-lt"/>
                <a:ea typeface="Cambria" charset="0"/>
                <a:cs typeface="Cambria" charset="0"/>
              </a:rPr>
              <a:t>Keine </a:t>
            </a:r>
            <a:r>
              <a:rPr lang="de-CH" sz="2400" b="1" dirty="0" smtClean="0">
                <a:cs typeface="Arial"/>
              </a:rPr>
              <a:t>Generalabrechnungen:</a:t>
            </a:r>
            <a:endParaRPr lang="de-DE" sz="2400" b="1" dirty="0" smtClean="0">
              <a:cs typeface="Arial"/>
            </a:endParaRPr>
          </a:p>
          <a:p>
            <a:pPr marL="627063" defTabSz="622300" eaLnBrk="0" hangingPunct="0">
              <a:spcBef>
                <a:spcPct val="20000"/>
              </a:spcBef>
              <a:spcAft>
                <a:spcPct val="30000"/>
              </a:spcAft>
              <a:buFont typeface="Wingdings" charset="2"/>
              <a:buNone/>
            </a:pPr>
            <a:r>
              <a:rPr lang="de-DE" sz="2400" dirty="0" smtClean="0">
                <a:latin typeface="+mj-lt"/>
                <a:ea typeface="Cambria" charset="0"/>
                <a:cs typeface="Cambria" charset="0"/>
              </a:rPr>
              <a:t>„Wo wir schon dabei sind!...“</a:t>
            </a:r>
            <a:endParaRPr lang="de-CH" sz="2400" dirty="0" smtClean="0">
              <a:latin typeface="+mj-lt"/>
              <a:ea typeface="Cambria" charset="0"/>
              <a:cs typeface="Cambria" charset="0"/>
            </a:endParaRPr>
          </a:p>
          <a:p>
            <a:pPr defTabSz="622300" eaLnBrk="0" hangingPunct="0">
              <a:spcBef>
                <a:spcPct val="20000"/>
              </a:spcBef>
              <a:spcAft>
                <a:spcPct val="30000"/>
              </a:spcAft>
              <a:buFont typeface="Wingdings" charset="2"/>
              <a:buNone/>
            </a:pPr>
            <a:r>
              <a:rPr lang="de-DE" sz="2400" b="1" dirty="0" smtClean="0">
                <a:cs typeface="Arial"/>
              </a:rPr>
              <a:t>Verantwortung</a:t>
            </a:r>
            <a:r>
              <a:rPr lang="de-DE" sz="2400" dirty="0" smtClean="0">
                <a:latin typeface="+mj-lt"/>
                <a:ea typeface="Cambria" charset="0"/>
                <a:cs typeface="Cambria" charset="0"/>
              </a:rPr>
              <a:t> übernehmen: </a:t>
            </a:r>
          </a:p>
          <a:p>
            <a:pPr marL="627063" defTabSz="622300" eaLnBrk="0" hangingPunct="0">
              <a:spcBef>
                <a:spcPct val="20000"/>
              </a:spcBef>
              <a:spcAft>
                <a:spcPct val="30000"/>
              </a:spcAft>
              <a:buFont typeface="Wingdings" charset="2"/>
              <a:buNone/>
            </a:pPr>
            <a:r>
              <a:rPr lang="de-DE" sz="2400" dirty="0" smtClean="0">
                <a:latin typeface="+mj-lt"/>
                <a:ea typeface="Cambria" charset="0"/>
                <a:cs typeface="Cambria" charset="0"/>
              </a:rPr>
              <a:t>Nicht: „</a:t>
            </a:r>
            <a:r>
              <a:rPr lang="de-DE" sz="2400" b="1" dirty="0" smtClean="0">
                <a:latin typeface="+mj-lt"/>
                <a:ea typeface="Cambria" charset="0"/>
                <a:cs typeface="Cambria" charset="0"/>
              </a:rPr>
              <a:t>Du</a:t>
            </a:r>
            <a:r>
              <a:rPr lang="de-DE" sz="2400" dirty="0" smtClean="0">
                <a:latin typeface="+mj-lt"/>
                <a:ea typeface="Cambria" charset="0"/>
                <a:cs typeface="Cambria" charset="0"/>
              </a:rPr>
              <a:t> machst Mami traurig, wenn du...“</a:t>
            </a:r>
          </a:p>
          <a:p>
            <a:pPr defTabSz="622300" eaLnBrk="0" hangingPunct="0">
              <a:spcBef>
                <a:spcPct val="20000"/>
              </a:spcBef>
              <a:spcAft>
                <a:spcPct val="30000"/>
              </a:spcAft>
              <a:buFont typeface="Wingdings" charset="2"/>
              <a:buNone/>
            </a:pPr>
            <a:endParaRPr lang="de-DE" sz="2400" dirty="0" smtClean="0">
              <a:latin typeface="+mj-lt"/>
              <a:ea typeface="Cambria" charset="0"/>
              <a:cs typeface="Cambria" charset="0"/>
            </a:endParaRPr>
          </a:p>
          <a:p>
            <a:pPr defTabSz="622300" eaLnBrk="0" hangingPunct="0">
              <a:spcBef>
                <a:spcPct val="20000"/>
              </a:spcBef>
              <a:spcAft>
                <a:spcPct val="30000"/>
              </a:spcAft>
              <a:buFont typeface="Wingdings" charset="2"/>
              <a:buNone/>
            </a:pPr>
            <a:r>
              <a:rPr lang="de-DE" sz="2400" dirty="0" smtClean="0">
                <a:latin typeface="+mj-lt"/>
                <a:ea typeface="Cambria" charset="0"/>
                <a:cs typeface="Cambria" charset="0"/>
              </a:rPr>
              <a:t> 	</a:t>
            </a:r>
            <a:endParaRPr lang="de-DE" sz="2400" dirty="0">
              <a:latin typeface="+mj-lt"/>
              <a:ea typeface="Cambria" charset="0"/>
              <a:cs typeface="Cambria"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231900" y="368300"/>
            <a:ext cx="7489691" cy="2324100"/>
          </a:xfrm>
        </p:spPr>
        <p:txBody>
          <a:bodyPr>
            <a:noAutofit/>
          </a:bodyPr>
          <a:lstStyle/>
          <a:p>
            <a:pPr algn="l"/>
            <a:r>
              <a:rPr lang="de-DE" sz="2800" dirty="0" smtClean="0"/>
              <a:t>Achtung! Wegen wichtiger Bauarbeiten an Hirn, Hormonen und Herz kommt es vorübergehend zu Störungen. Wir danken für Ihr Verständnis!</a:t>
            </a:r>
            <a:br>
              <a:rPr lang="de-DE" sz="2800" dirty="0" smtClean="0"/>
            </a:br>
            <a:endParaRPr lang="de-DE" sz="2800" dirty="0"/>
          </a:p>
        </p:txBody>
      </p:sp>
      <p:pic>
        <p:nvPicPr>
          <p:cNvPr id="4" name="Bild 3" descr="IMG_2588.jpg"/>
          <p:cNvPicPr>
            <a:picLocks noChangeAspect="1"/>
          </p:cNvPicPr>
          <p:nvPr/>
        </p:nvPicPr>
        <p:blipFill>
          <a:blip r:embed="rId2"/>
          <a:stretch>
            <a:fillRect/>
          </a:stretch>
        </p:blipFill>
        <p:spPr>
          <a:xfrm>
            <a:off x="2895600" y="2387600"/>
            <a:ext cx="2794000" cy="3683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333500" y="623023"/>
            <a:ext cx="6972300" cy="748577"/>
          </a:xfrm>
        </p:spPr>
        <p:txBody>
          <a:bodyPr>
            <a:normAutofit fontScale="90000"/>
          </a:bodyPr>
          <a:lstStyle/>
          <a:p>
            <a:r>
              <a:rPr lang="de-CH" sz="3600" dirty="0">
                <a:ea typeface="Cambria" charset="0"/>
                <a:cs typeface="Cambria" charset="0"/>
              </a:rPr>
              <a:t>Die eigenen Bedürfnisse formulieren</a:t>
            </a:r>
            <a:r>
              <a:rPr lang="de-CH" sz="3600" dirty="0"/>
              <a:t> </a:t>
            </a:r>
          </a:p>
        </p:txBody>
      </p:sp>
      <p:sp>
        <p:nvSpPr>
          <p:cNvPr id="18435" name="Foliennummernplatzhalter 3"/>
          <p:cNvSpPr>
            <a:spLocks/>
          </p:cNvSpPr>
          <p:nvPr/>
        </p:nvSpPr>
        <p:spPr bwMode="auto">
          <a:xfrm>
            <a:off x="6675971" y="6458264"/>
            <a:ext cx="1782229" cy="256023"/>
          </a:xfrm>
          <a:prstGeom prst="rect">
            <a:avLst/>
          </a:prstGeom>
          <a:noFill/>
          <a:ln w="9525">
            <a:noFill/>
            <a:miter lim="800000"/>
            <a:headEnd/>
            <a:tailEnd/>
          </a:ln>
        </p:spPr>
        <p:txBody>
          <a:bodyPr>
            <a:prstTxWarp prst="textNoShape">
              <a:avLst/>
            </a:prstTxWarp>
          </a:bodyPr>
          <a:lstStyle/>
          <a:p>
            <a:pPr algn="r"/>
            <a:endParaRPr lang="de-CH" sz="3600" dirty="0">
              <a:latin typeface="+mj-lt"/>
            </a:endParaRPr>
          </a:p>
        </p:txBody>
      </p:sp>
      <p:sp>
        <p:nvSpPr>
          <p:cNvPr id="18436" name="Rectangle 6"/>
          <p:cNvSpPr>
            <a:spLocks noChangeArrowheads="1"/>
          </p:cNvSpPr>
          <p:nvPr/>
        </p:nvSpPr>
        <p:spPr bwMode="auto">
          <a:xfrm>
            <a:off x="1540932" y="2150533"/>
            <a:ext cx="7374467" cy="4563754"/>
          </a:xfrm>
          <a:prstGeom prst="rect">
            <a:avLst/>
          </a:prstGeom>
          <a:noFill/>
          <a:ln w="9525">
            <a:noFill/>
            <a:miter lim="800000"/>
            <a:headEnd/>
            <a:tailEnd/>
          </a:ln>
        </p:spPr>
        <p:txBody>
          <a:bodyPr>
            <a:prstTxWarp prst="textNoShape">
              <a:avLst/>
            </a:prstTxWarp>
          </a:bodyPr>
          <a:lstStyle/>
          <a:p>
            <a:pPr defTabSz="622300" eaLnBrk="0" hangingPunct="0">
              <a:spcBef>
                <a:spcPct val="20000"/>
              </a:spcBef>
              <a:spcAft>
                <a:spcPct val="30000"/>
              </a:spcAft>
              <a:buFont typeface="Wingdings" charset="2"/>
              <a:buNone/>
            </a:pPr>
            <a:r>
              <a:rPr lang="de-DE" sz="2400" dirty="0" smtClean="0">
                <a:latin typeface="+mj-lt"/>
                <a:ea typeface="Cambria" charset="0"/>
                <a:cs typeface="Cambria" charset="0"/>
              </a:rPr>
              <a:t>Statt </a:t>
            </a:r>
            <a:r>
              <a:rPr lang="de-DE" sz="2400" b="1" dirty="0" smtClean="0">
                <a:cs typeface="Arial"/>
              </a:rPr>
              <a:t>Schuldzuweisung</a:t>
            </a:r>
            <a:r>
              <a:rPr lang="de-DE" sz="2400" dirty="0" smtClean="0">
                <a:latin typeface="+mj-lt"/>
                <a:ea typeface="Cambria" charset="0"/>
                <a:cs typeface="Cambria" charset="0"/>
              </a:rPr>
              <a:t> und </a:t>
            </a:r>
            <a:r>
              <a:rPr lang="de-DE" sz="2400" b="1" dirty="0" smtClean="0">
                <a:cs typeface="Arial"/>
              </a:rPr>
              <a:t>Kritik</a:t>
            </a:r>
            <a:r>
              <a:rPr lang="de-DE" sz="2400" dirty="0" smtClean="0">
                <a:latin typeface="+mj-lt"/>
                <a:ea typeface="Cambria" charset="0"/>
                <a:cs typeface="Cambria" charset="0"/>
              </a:rPr>
              <a:t>:</a:t>
            </a:r>
          </a:p>
          <a:p>
            <a:pPr defTabSz="622300" eaLnBrk="0" hangingPunct="0">
              <a:spcBef>
                <a:spcPct val="20000"/>
              </a:spcBef>
              <a:spcAft>
                <a:spcPct val="30000"/>
              </a:spcAft>
              <a:buFont typeface="Wingdings" charset="2"/>
              <a:buNone/>
            </a:pPr>
            <a:r>
              <a:rPr lang="de-DE" sz="2400" dirty="0" smtClean="0">
                <a:latin typeface="+mj-lt"/>
                <a:ea typeface="Cambria" charset="0"/>
                <a:cs typeface="Cambria" charset="0"/>
              </a:rPr>
              <a:t>Überlegen</a:t>
            </a:r>
            <a:r>
              <a:rPr lang="de-DE" sz="2400" dirty="0">
                <a:latin typeface="+mj-lt"/>
                <a:ea typeface="Cambria" charset="0"/>
                <a:cs typeface="Cambria" charset="0"/>
              </a:rPr>
              <a:t>: Was brauche ich genau?</a:t>
            </a:r>
            <a:r>
              <a:rPr lang="de-DE" sz="2400" dirty="0" smtClean="0">
                <a:latin typeface="+mj-lt"/>
                <a:ea typeface="Cambria" charset="0"/>
                <a:cs typeface="Cambria" charset="0"/>
              </a:rPr>
              <a:t> Z.B Klare </a:t>
            </a:r>
            <a:r>
              <a:rPr lang="de-DE" sz="2400" dirty="0">
                <a:latin typeface="+mj-lt"/>
                <a:ea typeface="Cambria" charset="0"/>
                <a:cs typeface="Cambria" charset="0"/>
              </a:rPr>
              <a:t>Vereinbarungen, verbindliche Abmachungen, eine offene Gesprächskultur, Unterstützung...</a:t>
            </a:r>
            <a:endParaRPr lang="de-DE" sz="2400" dirty="0" smtClean="0">
              <a:latin typeface="+mj-lt"/>
              <a:ea typeface="Cambria" charset="0"/>
              <a:cs typeface="Cambria" charset="0"/>
            </a:endParaRPr>
          </a:p>
          <a:p>
            <a:pPr defTabSz="622300" eaLnBrk="0" hangingPunct="0">
              <a:spcBef>
                <a:spcPct val="20000"/>
              </a:spcBef>
              <a:spcAft>
                <a:spcPct val="30000"/>
              </a:spcAft>
              <a:buFont typeface="Wingdings" charset="2"/>
              <a:buNone/>
            </a:pPr>
            <a:r>
              <a:rPr lang="de-CH" sz="2400" dirty="0" smtClean="0">
                <a:latin typeface="+mj-lt"/>
                <a:ea typeface="Cambria" charset="0"/>
                <a:cs typeface="Cambria" charset="0"/>
              </a:rPr>
              <a:t>„</a:t>
            </a:r>
            <a:r>
              <a:rPr lang="de-CH" sz="2400" dirty="0">
                <a:latin typeface="+mj-lt"/>
                <a:ea typeface="Cambria" charset="0"/>
                <a:cs typeface="Cambria" charset="0"/>
              </a:rPr>
              <a:t>Damit ich</a:t>
            </a:r>
            <a:r>
              <a:rPr lang="de-CH" sz="2400" dirty="0" smtClean="0">
                <a:latin typeface="+mj-lt"/>
                <a:ea typeface="Cambria" charset="0"/>
                <a:cs typeface="Cambria" charset="0"/>
              </a:rPr>
              <a:t> mich auf dich verlassen kann</a:t>
            </a:r>
            <a:r>
              <a:rPr lang="de-CH" sz="2400" dirty="0">
                <a:latin typeface="+mj-lt"/>
                <a:ea typeface="Cambria" charset="0"/>
                <a:cs typeface="Cambria" charset="0"/>
              </a:rPr>
              <a:t>, brauche ich ...</a:t>
            </a:r>
            <a:r>
              <a:rPr lang="de-CH" sz="2400" dirty="0" smtClean="0">
                <a:latin typeface="+mj-lt"/>
                <a:ea typeface="Cambria" charset="0"/>
                <a:cs typeface="Cambria" charset="0"/>
              </a:rPr>
              <a:t>“</a:t>
            </a:r>
          </a:p>
          <a:p>
            <a:pPr defTabSz="622300" eaLnBrk="0" hangingPunct="0">
              <a:spcBef>
                <a:spcPct val="20000"/>
              </a:spcBef>
              <a:spcAft>
                <a:spcPct val="30000"/>
              </a:spcAft>
              <a:buFont typeface="Wingdings" charset="2"/>
              <a:buNone/>
            </a:pPr>
            <a:r>
              <a:rPr lang="de-CH" sz="2400" b="1" dirty="0" smtClean="0">
                <a:cs typeface="Arial"/>
              </a:rPr>
              <a:t>Frauen</a:t>
            </a:r>
            <a:r>
              <a:rPr lang="de-CH" sz="2400" dirty="0" smtClean="0">
                <a:latin typeface="+mj-lt"/>
                <a:ea typeface="Cambria" charset="0"/>
                <a:cs typeface="Cambria" charset="0"/>
              </a:rPr>
              <a:t>: Themen direkt ansprechen! Keine Anspielungen!</a:t>
            </a:r>
          </a:p>
          <a:p>
            <a:pPr defTabSz="622300" eaLnBrk="0" hangingPunct="0">
              <a:spcBef>
                <a:spcPct val="20000"/>
              </a:spcBef>
              <a:spcAft>
                <a:spcPct val="30000"/>
              </a:spcAft>
              <a:buFont typeface="Wingdings" charset="2"/>
              <a:buNone/>
            </a:pPr>
            <a:r>
              <a:rPr lang="de-CH" sz="2400" dirty="0" smtClean="0">
                <a:latin typeface="+mj-lt"/>
                <a:ea typeface="Cambria" charset="0"/>
                <a:cs typeface="Cambria" charset="0"/>
              </a:rPr>
              <a:t>Was </a:t>
            </a:r>
            <a:r>
              <a:rPr lang="de-CH" sz="2400" b="1" dirty="0" smtClean="0">
                <a:cs typeface="Arial"/>
              </a:rPr>
              <a:t>will</a:t>
            </a:r>
            <a:r>
              <a:rPr lang="de-CH" sz="2400" dirty="0" smtClean="0">
                <a:solidFill>
                  <a:schemeClr val="tx1">
                    <a:lumMod val="75000"/>
                    <a:lumOff val="25000"/>
                  </a:schemeClr>
                </a:solidFill>
                <a:latin typeface="+mj-lt"/>
                <a:ea typeface="Cambria" charset="0"/>
                <a:cs typeface="Cambria" charset="0"/>
              </a:rPr>
              <a:t> </a:t>
            </a:r>
            <a:r>
              <a:rPr lang="de-CH" sz="2400" dirty="0" smtClean="0">
                <a:latin typeface="+mj-lt"/>
                <a:ea typeface="Cambria" charset="0"/>
                <a:cs typeface="Cambria" charset="0"/>
              </a:rPr>
              <a:t>ich, statt was will ich nicht!</a:t>
            </a:r>
          </a:p>
          <a:p>
            <a:pPr defTabSz="622300" eaLnBrk="0" hangingPunct="0">
              <a:spcBef>
                <a:spcPct val="20000"/>
              </a:spcBef>
              <a:spcAft>
                <a:spcPct val="30000"/>
              </a:spcAft>
              <a:buFont typeface="Wingdings" charset="2"/>
              <a:buNone/>
            </a:pPr>
            <a:endParaRPr lang="de-CH" sz="2400" dirty="0" smtClean="0">
              <a:latin typeface="+mj-lt"/>
              <a:ea typeface="Cambria" charset="0"/>
              <a:cs typeface="Cambria" charset="0"/>
            </a:endParaRPr>
          </a:p>
          <a:p>
            <a:pPr defTabSz="622300" eaLnBrk="0" hangingPunct="0">
              <a:spcBef>
                <a:spcPct val="20000"/>
              </a:spcBef>
              <a:spcAft>
                <a:spcPct val="30000"/>
              </a:spcAft>
              <a:buFont typeface="Wingdings" charset="2"/>
              <a:buNone/>
            </a:pPr>
            <a:endParaRPr lang="de-DE" sz="2400" dirty="0" smtClean="0">
              <a:latin typeface="+mj-lt"/>
              <a:ea typeface="Cambria" charset="0"/>
              <a:cs typeface="Cambria" charset="0"/>
            </a:endParaRPr>
          </a:p>
          <a:p>
            <a:pPr defTabSz="622300" eaLnBrk="0" hangingPunct="0">
              <a:spcBef>
                <a:spcPct val="20000"/>
              </a:spcBef>
              <a:spcAft>
                <a:spcPct val="30000"/>
              </a:spcAft>
              <a:buFont typeface="Wingdings" charset="2"/>
              <a:buNone/>
            </a:pPr>
            <a:endParaRPr lang="de-DE" sz="2400" dirty="0" smtClean="0">
              <a:latin typeface="+mj-lt"/>
              <a:ea typeface="Cambria" charset="0"/>
              <a:cs typeface="Cambria" charset="0"/>
            </a:endParaRPr>
          </a:p>
          <a:p>
            <a:pPr defTabSz="622300" eaLnBrk="0" hangingPunct="0">
              <a:spcBef>
                <a:spcPct val="20000"/>
              </a:spcBef>
              <a:spcAft>
                <a:spcPct val="30000"/>
              </a:spcAft>
              <a:buFont typeface="Wingdings" charset="2"/>
              <a:buNone/>
            </a:pPr>
            <a:endParaRPr lang="de-DE" sz="2400" dirty="0">
              <a:latin typeface="+mj-lt"/>
              <a:ea typeface="Cambria" charset="0"/>
              <a:cs typeface="Cambria"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73100" y="489674"/>
            <a:ext cx="7772400" cy="843826"/>
          </a:xfrm>
        </p:spPr>
        <p:txBody>
          <a:bodyPr>
            <a:normAutofit/>
          </a:bodyPr>
          <a:lstStyle/>
          <a:p>
            <a:r>
              <a:rPr lang="de-CH" sz="3600" dirty="0">
                <a:ea typeface="Cambria" charset="0"/>
                <a:cs typeface="Cambria" charset="0"/>
              </a:rPr>
              <a:t>Bitten statt fordern</a:t>
            </a:r>
            <a:r>
              <a:rPr lang="de-CH" sz="3600" dirty="0"/>
              <a:t> </a:t>
            </a:r>
          </a:p>
        </p:txBody>
      </p:sp>
      <p:sp>
        <p:nvSpPr>
          <p:cNvPr id="20483" name="Foliennummernplatzhalter 3"/>
          <p:cNvSpPr>
            <a:spLocks/>
          </p:cNvSpPr>
          <p:nvPr/>
        </p:nvSpPr>
        <p:spPr bwMode="auto">
          <a:xfrm>
            <a:off x="6553200" y="6417000"/>
            <a:ext cx="1905000" cy="288600"/>
          </a:xfrm>
          <a:prstGeom prst="rect">
            <a:avLst/>
          </a:prstGeom>
          <a:noFill/>
          <a:ln w="9525">
            <a:noFill/>
            <a:miter lim="800000"/>
            <a:headEnd/>
            <a:tailEnd/>
          </a:ln>
        </p:spPr>
        <p:txBody>
          <a:bodyPr>
            <a:prstTxWarp prst="textNoShape">
              <a:avLst/>
            </a:prstTxWarp>
          </a:bodyPr>
          <a:lstStyle/>
          <a:p>
            <a:pPr algn="r"/>
            <a:endParaRPr lang="de-CH" sz="900" dirty="0">
              <a:latin typeface="+mj-lt"/>
            </a:endParaRPr>
          </a:p>
        </p:txBody>
      </p:sp>
      <p:sp>
        <p:nvSpPr>
          <p:cNvPr id="20484" name="Rectangle 6"/>
          <p:cNvSpPr>
            <a:spLocks noChangeArrowheads="1"/>
          </p:cNvSpPr>
          <p:nvPr/>
        </p:nvSpPr>
        <p:spPr bwMode="auto">
          <a:xfrm>
            <a:off x="1066800" y="1676401"/>
            <a:ext cx="7848600" cy="4470400"/>
          </a:xfrm>
          <a:prstGeom prst="rect">
            <a:avLst/>
          </a:prstGeom>
          <a:noFill/>
          <a:ln w="9525">
            <a:noFill/>
            <a:miter lim="800000"/>
            <a:headEnd/>
            <a:tailEnd/>
          </a:ln>
        </p:spPr>
        <p:txBody>
          <a:bodyPr>
            <a:prstTxWarp prst="textNoShape">
              <a:avLst/>
            </a:prstTxWarp>
          </a:bodyPr>
          <a:lstStyle/>
          <a:p>
            <a:pPr defTabSz="622300" eaLnBrk="0" hangingPunct="0">
              <a:spcBef>
                <a:spcPct val="20000"/>
              </a:spcBef>
              <a:spcAft>
                <a:spcPct val="30000"/>
              </a:spcAft>
              <a:buFont typeface="Wingdings" charset="2"/>
              <a:buNone/>
            </a:pPr>
            <a:r>
              <a:rPr lang="de-DE" sz="2000" dirty="0" smtClean="0">
                <a:latin typeface="+mj-lt"/>
                <a:ea typeface="Cambria" charset="0"/>
                <a:cs typeface="Cambria" charset="0"/>
              </a:rPr>
              <a:t>Forderungen </a:t>
            </a:r>
            <a:r>
              <a:rPr lang="de-DE" sz="2000" dirty="0">
                <a:latin typeface="+mj-lt"/>
                <a:ea typeface="Cambria" charset="0"/>
                <a:cs typeface="Cambria" charset="0"/>
              </a:rPr>
              <a:t>lösen</a:t>
            </a:r>
            <a:r>
              <a:rPr lang="de-DE" sz="2000" dirty="0" smtClean="0">
                <a:latin typeface="+mj-lt"/>
                <a:ea typeface="Cambria" charset="0"/>
                <a:cs typeface="Cambria" charset="0"/>
              </a:rPr>
              <a:t> inneren </a:t>
            </a:r>
            <a:r>
              <a:rPr lang="de-DE" sz="2000" b="1" dirty="0">
                <a:cs typeface="Arial"/>
              </a:rPr>
              <a:t>Widerstand</a:t>
            </a:r>
            <a:r>
              <a:rPr lang="de-DE" sz="2000" dirty="0">
                <a:latin typeface="+mj-lt"/>
                <a:ea typeface="Cambria" charset="0"/>
                <a:cs typeface="Cambria" charset="0"/>
              </a:rPr>
              <a:t> aus und werden mit weniger Engagement und </a:t>
            </a:r>
            <a:r>
              <a:rPr lang="de-DE" sz="2000" dirty="0" smtClean="0">
                <a:latin typeface="+mj-lt"/>
                <a:ea typeface="Cambria" charset="0"/>
                <a:cs typeface="Cambria" charset="0"/>
              </a:rPr>
              <a:t>Qualität oder aus Scham und Schuldgefühlen erfüllt. Sie können als Drohung verstanden werden.</a:t>
            </a:r>
            <a:r>
              <a:rPr lang="de-DE" sz="2000" b="1" dirty="0" smtClean="0">
                <a:cs typeface="Arial"/>
              </a:rPr>
              <a:t> </a:t>
            </a:r>
            <a:endParaRPr lang="de-DE" sz="2000" dirty="0" smtClean="0">
              <a:latin typeface="+mj-lt"/>
              <a:ea typeface="Cambria" charset="0"/>
              <a:cs typeface="Cambria" charset="0"/>
            </a:endParaRPr>
          </a:p>
          <a:p>
            <a:pPr defTabSz="622300" eaLnBrk="0" hangingPunct="0">
              <a:spcBef>
                <a:spcPct val="20000"/>
              </a:spcBef>
              <a:buFont typeface="Wingdings" charset="2"/>
              <a:buNone/>
            </a:pPr>
            <a:r>
              <a:rPr lang="de-DE" sz="2000" b="1" dirty="0">
                <a:cs typeface="Arial"/>
              </a:rPr>
              <a:t>Bitte</a:t>
            </a:r>
            <a:r>
              <a:rPr lang="de-DE" sz="2000" dirty="0">
                <a:latin typeface="+mj-lt"/>
                <a:ea typeface="Cambria" charset="0"/>
                <a:cs typeface="Cambria" charset="0"/>
              </a:rPr>
              <a:t> soll </a:t>
            </a:r>
            <a:r>
              <a:rPr lang="de-DE" sz="2000" b="1" dirty="0">
                <a:cs typeface="Arial"/>
              </a:rPr>
              <a:t>positiv</a:t>
            </a:r>
            <a:r>
              <a:rPr lang="de-DE" sz="2000" dirty="0">
                <a:latin typeface="+mj-lt"/>
                <a:ea typeface="Cambria" charset="0"/>
                <a:cs typeface="Cambria" charset="0"/>
              </a:rPr>
              <a:t> formuliert werden und </a:t>
            </a:r>
            <a:r>
              <a:rPr lang="de-DE" sz="2000" dirty="0">
                <a:solidFill>
                  <a:schemeClr val="tx1">
                    <a:lumMod val="75000"/>
                    <a:lumOff val="25000"/>
                  </a:schemeClr>
                </a:solidFill>
                <a:latin typeface="+mj-lt"/>
                <a:ea typeface="Cambria" charset="0"/>
                <a:cs typeface="Cambria" charset="0"/>
              </a:rPr>
              <a:t>erfüllbar</a:t>
            </a:r>
            <a:r>
              <a:rPr lang="de-DE" sz="2000" dirty="0">
                <a:solidFill>
                  <a:srgbClr val="FF0000"/>
                </a:solidFill>
                <a:latin typeface="+mj-lt"/>
                <a:ea typeface="Cambria" charset="0"/>
                <a:cs typeface="Cambria" charset="0"/>
              </a:rPr>
              <a:t> </a:t>
            </a:r>
            <a:r>
              <a:rPr lang="de-DE" sz="2000" dirty="0">
                <a:latin typeface="+mj-lt"/>
                <a:ea typeface="Cambria" charset="0"/>
                <a:cs typeface="Cambria" charset="0"/>
              </a:rPr>
              <a:t>sein.</a:t>
            </a:r>
          </a:p>
          <a:p>
            <a:pPr defTabSz="622300" eaLnBrk="0" hangingPunct="0">
              <a:spcAft>
                <a:spcPct val="30000"/>
              </a:spcAft>
              <a:buFont typeface="Wingdings" charset="2"/>
              <a:buNone/>
            </a:pPr>
            <a:r>
              <a:rPr lang="de-DE" sz="2000" dirty="0">
                <a:latin typeface="+mj-lt"/>
                <a:ea typeface="Cambria" charset="0"/>
                <a:cs typeface="Cambria" charset="0"/>
              </a:rPr>
              <a:t>„Wenn du zu spät kommst, bitte benachrichtige mich!</a:t>
            </a:r>
            <a:r>
              <a:rPr lang="de-DE" sz="2000" dirty="0" smtClean="0">
                <a:latin typeface="+mj-lt"/>
                <a:ea typeface="Cambria" charset="0"/>
                <a:cs typeface="Cambria" charset="0"/>
              </a:rPr>
              <a:t>“</a:t>
            </a:r>
          </a:p>
          <a:p>
            <a:pPr defTabSz="622300" eaLnBrk="0" hangingPunct="0">
              <a:spcAft>
                <a:spcPct val="30000"/>
              </a:spcAft>
              <a:buFont typeface="Wingdings" charset="2"/>
              <a:buNone/>
            </a:pPr>
            <a:r>
              <a:rPr lang="de-DE" sz="2000" dirty="0" err="1" smtClean="0">
                <a:latin typeface="+mj-lt"/>
                <a:ea typeface="Cambria" charset="0"/>
                <a:cs typeface="Cambria" charset="0"/>
              </a:rPr>
              <a:t>Minimalste</a:t>
            </a:r>
            <a:r>
              <a:rPr lang="de-DE" sz="2000" dirty="0" smtClean="0">
                <a:latin typeface="+mj-lt"/>
                <a:ea typeface="Cambria" charset="0"/>
                <a:cs typeface="Cambria" charset="0"/>
              </a:rPr>
              <a:t> Bitte: “Können wir abmachen, wann wir das besprechen?“</a:t>
            </a:r>
          </a:p>
          <a:p>
            <a:pPr defTabSz="622300" eaLnBrk="0" hangingPunct="0">
              <a:spcAft>
                <a:spcPct val="30000"/>
              </a:spcAft>
              <a:buFont typeface="Wingdings" charset="2"/>
              <a:buNone/>
            </a:pPr>
            <a:r>
              <a:rPr lang="de-DE" sz="2000" b="1" dirty="0" smtClean="0">
                <a:cs typeface="Arial"/>
              </a:rPr>
              <a:t>Genaue</a:t>
            </a:r>
            <a:r>
              <a:rPr lang="de-DE" sz="2000" dirty="0" smtClean="0">
                <a:latin typeface="+mj-lt"/>
                <a:ea typeface="Cambria" charset="0"/>
                <a:cs typeface="Cambria" charset="0"/>
              </a:rPr>
              <a:t> Bitte: „Bitte zeig mir dein Aufgabenheft bevor wir essen!“ statt „Sei verantwortungsvoller!“ </a:t>
            </a:r>
          </a:p>
          <a:p>
            <a:pPr defTabSz="622300" eaLnBrk="0" hangingPunct="0">
              <a:spcBef>
                <a:spcPct val="20000"/>
              </a:spcBef>
              <a:buFont typeface="Wingdings" charset="2"/>
              <a:buNone/>
            </a:pPr>
            <a:r>
              <a:rPr lang="de-DE" sz="2000" b="1" dirty="0">
                <a:cs typeface="Arial"/>
              </a:rPr>
              <a:t>Vage und abstrakte Formulierungen </a:t>
            </a:r>
            <a:r>
              <a:rPr lang="de-DE" sz="2000" dirty="0">
                <a:latin typeface="+mj-lt"/>
                <a:ea typeface="Cambria" charset="0"/>
                <a:cs typeface="Cambria" charset="0"/>
              </a:rPr>
              <a:t>vermeiden.</a:t>
            </a:r>
          </a:p>
          <a:p>
            <a:pPr defTabSz="622300" eaLnBrk="0" hangingPunct="0">
              <a:spcAft>
                <a:spcPct val="30000"/>
              </a:spcAft>
              <a:buFont typeface="Wingdings" charset="2"/>
              <a:buNone/>
            </a:pPr>
            <a:r>
              <a:rPr lang="de-DE" sz="2000" dirty="0">
                <a:latin typeface="+mj-lt"/>
                <a:ea typeface="Cambria" charset="0"/>
                <a:cs typeface="Cambria" charset="0"/>
              </a:rPr>
              <a:t>„Man sollte jetzt</a:t>
            </a:r>
            <a:r>
              <a:rPr lang="de-DE" sz="2000" dirty="0" smtClean="0">
                <a:latin typeface="+mj-lt"/>
                <a:ea typeface="Cambria" charset="0"/>
                <a:cs typeface="Cambria" charset="0"/>
              </a:rPr>
              <a:t> den Tisch abräumen.</a:t>
            </a:r>
            <a:r>
              <a:rPr lang="de-DE" sz="2000" dirty="0">
                <a:latin typeface="+mj-lt"/>
                <a:ea typeface="Cambria" charset="0"/>
                <a:cs typeface="Cambria" charset="0"/>
              </a:rPr>
              <a:t>.</a:t>
            </a:r>
            <a:r>
              <a:rPr lang="de-DE" sz="2000" dirty="0" smtClean="0">
                <a:latin typeface="+mj-lt"/>
                <a:ea typeface="Cambria" charset="0"/>
                <a:cs typeface="Cambria" charset="0"/>
              </a:rPr>
              <a:t>.“</a:t>
            </a:r>
          </a:p>
          <a:p>
            <a:pPr defTabSz="622300" eaLnBrk="0" hangingPunct="0">
              <a:spcAft>
                <a:spcPct val="30000"/>
              </a:spcAft>
              <a:buFont typeface="Wingdings" charset="2"/>
              <a:buNone/>
            </a:pPr>
            <a:r>
              <a:rPr lang="de-DE" sz="2000" b="1" dirty="0" smtClean="0">
                <a:cs typeface="Arial"/>
              </a:rPr>
              <a:t>Negativ formulierte Bitten </a:t>
            </a:r>
            <a:r>
              <a:rPr lang="de-DE" sz="2000" dirty="0" smtClean="0">
                <a:latin typeface="+mj-lt"/>
                <a:ea typeface="Cambria" charset="0"/>
                <a:cs typeface="Cambria" charset="0"/>
              </a:rPr>
              <a:t>stiften Verwirrung und führen häufig nicht zum erwünschten Resultat. </a:t>
            </a:r>
          </a:p>
          <a:p>
            <a:pPr defTabSz="622300" eaLnBrk="0" hangingPunct="0">
              <a:spcAft>
                <a:spcPct val="30000"/>
              </a:spcAft>
              <a:buFont typeface="Wingdings" charset="2"/>
              <a:buNone/>
            </a:pPr>
            <a:endParaRPr lang="de-DE" sz="2000" dirty="0" smtClean="0">
              <a:latin typeface="+mj-lt"/>
              <a:ea typeface="Cambria" charset="0"/>
              <a:cs typeface="Cambria" charset="0"/>
            </a:endParaRPr>
          </a:p>
          <a:p>
            <a:pPr defTabSz="622300" eaLnBrk="0" hangingPunct="0">
              <a:spcBef>
                <a:spcPct val="20000"/>
              </a:spcBef>
              <a:spcAft>
                <a:spcPct val="30000"/>
              </a:spcAft>
              <a:buFont typeface="Wingdings" charset="2"/>
              <a:buNone/>
            </a:pPr>
            <a:endParaRPr lang="de-DE" sz="2000" dirty="0">
              <a:latin typeface="+mj-lt"/>
              <a:ea typeface="Cambria" charset="0"/>
              <a:cs typeface="Cambria" charset="0"/>
            </a:endParaRPr>
          </a:p>
          <a:p>
            <a:pPr defTabSz="622300" eaLnBrk="0" hangingPunct="0">
              <a:spcBef>
                <a:spcPct val="20000"/>
              </a:spcBef>
              <a:spcAft>
                <a:spcPct val="30000"/>
              </a:spcAft>
              <a:buFont typeface="Wingdings" charset="2"/>
              <a:buNone/>
            </a:pPr>
            <a:endParaRPr lang="de-DE" sz="2000" dirty="0">
              <a:latin typeface="+mj-lt"/>
              <a:ea typeface="Cambria" charset="0"/>
              <a:cs typeface="Cambria"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028700" y="616252"/>
            <a:ext cx="7772400" cy="691848"/>
          </a:xfrm>
        </p:spPr>
        <p:txBody>
          <a:bodyPr/>
          <a:lstStyle/>
          <a:p>
            <a:r>
              <a:rPr lang="de-CH" sz="3600" dirty="0" smtClean="0"/>
              <a:t>Das Eisen schmieden wenn es kalt ist</a:t>
            </a:r>
            <a:endParaRPr lang="de-CH" sz="3600" dirty="0"/>
          </a:p>
        </p:txBody>
      </p:sp>
      <p:sp>
        <p:nvSpPr>
          <p:cNvPr id="30723" name="Foliennummernplatzhalter 3"/>
          <p:cNvSpPr>
            <a:spLocks/>
          </p:cNvSpPr>
          <p:nvPr/>
        </p:nvSpPr>
        <p:spPr bwMode="auto">
          <a:xfrm>
            <a:off x="6553200" y="6434230"/>
            <a:ext cx="1905000" cy="236621"/>
          </a:xfrm>
          <a:prstGeom prst="rect">
            <a:avLst/>
          </a:prstGeom>
          <a:noFill/>
          <a:ln w="9525">
            <a:noFill/>
            <a:miter lim="800000"/>
            <a:headEnd/>
            <a:tailEnd/>
          </a:ln>
        </p:spPr>
        <p:txBody>
          <a:bodyPr>
            <a:prstTxWarp prst="textNoShape">
              <a:avLst/>
            </a:prstTxWarp>
          </a:bodyPr>
          <a:lstStyle/>
          <a:p>
            <a:pPr algn="r"/>
            <a:endParaRPr lang="de-CH" sz="3600" dirty="0" smtClean="0">
              <a:latin typeface="+mj-lt"/>
            </a:endParaRPr>
          </a:p>
        </p:txBody>
      </p:sp>
      <p:sp>
        <p:nvSpPr>
          <p:cNvPr id="30724" name="Rectangle 6"/>
          <p:cNvSpPr>
            <a:spLocks noChangeArrowheads="1"/>
          </p:cNvSpPr>
          <p:nvPr/>
        </p:nvSpPr>
        <p:spPr bwMode="auto">
          <a:xfrm>
            <a:off x="1032932" y="1782232"/>
            <a:ext cx="7882467" cy="5283201"/>
          </a:xfrm>
          <a:prstGeom prst="rect">
            <a:avLst/>
          </a:prstGeom>
          <a:noFill/>
          <a:ln w="9525">
            <a:noFill/>
            <a:miter lim="800000"/>
            <a:headEnd/>
            <a:tailEnd/>
          </a:ln>
        </p:spPr>
        <p:txBody>
          <a:bodyPr>
            <a:prstTxWarp prst="textNoShape">
              <a:avLst/>
            </a:prstTxWarp>
          </a:bodyPr>
          <a:lstStyle/>
          <a:p>
            <a:pPr defTabSz="622300" eaLnBrk="0" hangingPunct="0">
              <a:spcBef>
                <a:spcPct val="20000"/>
              </a:spcBef>
              <a:spcAft>
                <a:spcPct val="30000"/>
              </a:spcAft>
              <a:buFont typeface="Wingdings" charset="2"/>
              <a:buNone/>
            </a:pPr>
            <a:r>
              <a:rPr lang="de-DE" sz="2400" dirty="0" smtClean="0">
                <a:latin typeface="+mj-lt"/>
                <a:ea typeface="Cambria" charset="0"/>
                <a:cs typeface="Cambria" charset="0"/>
              </a:rPr>
              <a:t>In </a:t>
            </a:r>
            <a:r>
              <a:rPr lang="de-DE" sz="2400" dirty="0">
                <a:latin typeface="+mj-lt"/>
                <a:ea typeface="Cambria" charset="0"/>
                <a:cs typeface="Cambria" charset="0"/>
              </a:rPr>
              <a:t>allzu stressigen </a:t>
            </a:r>
            <a:r>
              <a:rPr lang="de-DE" sz="2400" dirty="0" smtClean="0">
                <a:latin typeface="+mj-lt"/>
                <a:ea typeface="Cambria" charset="0"/>
                <a:cs typeface="Cambria" charset="0"/>
              </a:rPr>
              <a:t>Situationen: </a:t>
            </a:r>
            <a:endParaRPr lang="de-DE" sz="2400" dirty="0">
              <a:latin typeface="+mj-lt"/>
              <a:ea typeface="Cambria" charset="0"/>
              <a:cs typeface="Cambria" charset="0"/>
            </a:endParaRPr>
          </a:p>
          <a:p>
            <a:pPr defTabSz="622300" eaLnBrk="0" hangingPunct="0">
              <a:spcBef>
                <a:spcPct val="20000"/>
              </a:spcBef>
              <a:spcAft>
                <a:spcPct val="30000"/>
              </a:spcAft>
              <a:buFont typeface="Wingdings" charset="2"/>
              <a:buNone/>
            </a:pPr>
            <a:r>
              <a:rPr lang="de-DE" sz="2400" b="1" dirty="0">
                <a:latin typeface="+mj-lt"/>
                <a:ea typeface="Cambria" charset="0"/>
                <a:cs typeface="Cambria" charset="0"/>
              </a:rPr>
              <a:t>Antwort </a:t>
            </a:r>
            <a:r>
              <a:rPr lang="de-DE" sz="2400" b="1" dirty="0" smtClean="0">
                <a:latin typeface="+mj-lt"/>
                <a:ea typeface="Cambria" charset="0"/>
                <a:cs typeface="Cambria" charset="0"/>
              </a:rPr>
              <a:t>aufschieben</a:t>
            </a:r>
            <a:r>
              <a:rPr lang="de-DE" sz="2400" b="1" dirty="0">
                <a:latin typeface="+mj-lt"/>
                <a:ea typeface="Cambria" charset="0"/>
                <a:cs typeface="Cambria" charset="0"/>
              </a:rPr>
              <a:t> bis man Zeit hatte eine sinnvolle Strategie vorzubereiten. </a:t>
            </a:r>
          </a:p>
          <a:p>
            <a:pPr defTabSz="622300" eaLnBrk="0" hangingPunct="0">
              <a:spcBef>
                <a:spcPct val="20000"/>
              </a:spcBef>
              <a:spcAft>
                <a:spcPct val="30000"/>
              </a:spcAft>
              <a:buFont typeface="Wingdings" charset="2"/>
              <a:buNone/>
            </a:pPr>
            <a:r>
              <a:rPr lang="de-DE" sz="2400" dirty="0">
                <a:latin typeface="+mj-lt"/>
                <a:ea typeface="Cambria" charset="0"/>
                <a:cs typeface="Cambria" charset="0"/>
              </a:rPr>
              <a:t>„ Was</a:t>
            </a:r>
            <a:r>
              <a:rPr lang="de-DE" sz="2400" dirty="0" smtClean="0">
                <a:latin typeface="+mj-lt"/>
                <a:ea typeface="Cambria" charset="0"/>
                <a:cs typeface="Cambria" charset="0"/>
              </a:rPr>
              <a:t> du sagst </a:t>
            </a:r>
            <a:r>
              <a:rPr lang="de-DE" sz="2400" dirty="0">
                <a:latin typeface="+mj-lt"/>
                <a:ea typeface="Cambria" charset="0"/>
                <a:cs typeface="Cambria" charset="0"/>
              </a:rPr>
              <a:t>nehme ich sehr ernst. Ich</a:t>
            </a:r>
            <a:r>
              <a:rPr lang="de-DE" sz="2400" dirty="0" smtClean="0">
                <a:latin typeface="+mj-lt"/>
                <a:ea typeface="Cambria" charset="0"/>
                <a:cs typeface="Cambria" charset="0"/>
              </a:rPr>
              <a:t> überlege mir das </a:t>
            </a:r>
            <a:r>
              <a:rPr lang="de-DE" sz="2400" dirty="0">
                <a:latin typeface="+mj-lt"/>
                <a:ea typeface="Cambria" charset="0"/>
                <a:cs typeface="Cambria" charset="0"/>
              </a:rPr>
              <a:t>und komme</a:t>
            </a:r>
            <a:r>
              <a:rPr lang="de-DE" sz="2400" dirty="0" smtClean="0">
                <a:latin typeface="+mj-lt"/>
                <a:ea typeface="Cambria" charset="0"/>
                <a:cs typeface="Cambria" charset="0"/>
              </a:rPr>
              <a:t> heute Abend darauf </a:t>
            </a:r>
            <a:r>
              <a:rPr lang="de-DE" sz="2400" dirty="0">
                <a:latin typeface="+mj-lt"/>
                <a:ea typeface="Cambria" charset="0"/>
                <a:cs typeface="Cambria" charset="0"/>
              </a:rPr>
              <a:t>zurück.“ </a:t>
            </a:r>
            <a:endParaRPr lang="de-DE" sz="2400" dirty="0" smtClean="0">
              <a:latin typeface="+mj-lt"/>
              <a:ea typeface="Cambria" charset="0"/>
              <a:cs typeface="Cambria" charset="0"/>
            </a:endParaRPr>
          </a:p>
          <a:p>
            <a:pPr defTabSz="622300" eaLnBrk="0" hangingPunct="0">
              <a:spcBef>
                <a:spcPct val="20000"/>
              </a:spcBef>
              <a:spcAft>
                <a:spcPct val="30000"/>
              </a:spcAft>
              <a:buFont typeface="Wingdings" charset="2"/>
              <a:buChar char="Ø"/>
            </a:pPr>
            <a:r>
              <a:rPr lang="de-DE" sz="2400" dirty="0" smtClean="0">
                <a:latin typeface="+mj-lt"/>
                <a:ea typeface="Cambria" charset="0"/>
                <a:cs typeface="Cambria" charset="0"/>
              </a:rPr>
              <a:t>Wirkt </a:t>
            </a:r>
            <a:r>
              <a:rPr lang="de-DE" sz="2400" dirty="0">
                <a:latin typeface="+mj-lt"/>
                <a:ea typeface="Cambria" charset="0"/>
                <a:cs typeface="Cambria" charset="0"/>
              </a:rPr>
              <a:t>souverän und schützt vor vorschnellen,</a:t>
            </a:r>
            <a:r>
              <a:rPr lang="de-DE" sz="2400" dirty="0" smtClean="0">
                <a:latin typeface="+mj-lt"/>
                <a:ea typeface="Cambria" charset="0"/>
                <a:cs typeface="Cambria" charset="0"/>
              </a:rPr>
              <a:t> falschen Reaktionen.</a:t>
            </a:r>
          </a:p>
          <a:p>
            <a:pPr defTabSz="622300" eaLnBrk="0" hangingPunct="0">
              <a:spcBef>
                <a:spcPct val="20000"/>
              </a:spcBef>
              <a:spcAft>
                <a:spcPct val="30000"/>
              </a:spcAft>
              <a:buFont typeface="Wingdings" charset="2"/>
              <a:buChar char="Ø"/>
            </a:pPr>
            <a:r>
              <a:rPr lang="de-DE" sz="2400" dirty="0" smtClean="0">
                <a:latin typeface="+mj-lt"/>
                <a:ea typeface="Cambria" charset="0"/>
                <a:cs typeface="Cambria" charset="0"/>
              </a:rPr>
              <a:t>Hilft allen Beteiligten abzukühlen und verhindert weitere Eskalation.</a:t>
            </a:r>
          </a:p>
          <a:p>
            <a:pPr marL="820738" lvl="1" indent="-285750" defTabSz="622300" eaLnBrk="0" hangingPunct="0">
              <a:spcBef>
                <a:spcPct val="20000"/>
              </a:spcBef>
              <a:spcAft>
                <a:spcPct val="30000"/>
              </a:spcAft>
              <a:buFont typeface="Wingdings" charset="2"/>
              <a:buNone/>
            </a:pPr>
            <a:endParaRPr lang="de-DE" sz="2400" i="1" dirty="0">
              <a:latin typeface="+mj-lt"/>
              <a:ea typeface="Cambria" charset="0"/>
              <a:cs typeface="Cambria"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939800" y="520700"/>
            <a:ext cx="7289800" cy="1134533"/>
          </a:xfrm>
        </p:spPr>
        <p:txBody>
          <a:bodyPr>
            <a:noAutofit/>
          </a:bodyPr>
          <a:lstStyle/>
          <a:p>
            <a:r>
              <a:rPr lang="de-DE" sz="3600" dirty="0">
                <a:ea typeface="Cambria" charset="0"/>
                <a:cs typeface="Cambria" charset="0"/>
              </a:rPr>
              <a:t>Signale auf Gefühlsebene </a:t>
            </a:r>
            <a:r>
              <a:rPr lang="de-DE" sz="3600" dirty="0" smtClean="0">
                <a:ea typeface="Cambria" charset="0"/>
                <a:cs typeface="Cambria" charset="0"/>
              </a:rPr>
              <a:t>wahrnehmen</a:t>
            </a:r>
            <a:endParaRPr lang="de-CH" sz="3600" dirty="0">
              <a:ea typeface="Cambria" charset="0"/>
              <a:cs typeface="Cambria" charset="0"/>
            </a:endParaRPr>
          </a:p>
        </p:txBody>
      </p:sp>
      <p:sp>
        <p:nvSpPr>
          <p:cNvPr id="32771" name="Foliennummernplatzhalter 3"/>
          <p:cNvSpPr>
            <a:spLocks/>
          </p:cNvSpPr>
          <p:nvPr/>
        </p:nvSpPr>
        <p:spPr bwMode="auto">
          <a:xfrm>
            <a:off x="6553200" y="6392863"/>
            <a:ext cx="1905000" cy="312737"/>
          </a:xfrm>
          <a:prstGeom prst="rect">
            <a:avLst/>
          </a:prstGeom>
          <a:noFill/>
          <a:ln w="9525">
            <a:noFill/>
            <a:miter lim="800000"/>
            <a:headEnd/>
            <a:tailEnd/>
          </a:ln>
        </p:spPr>
        <p:txBody>
          <a:bodyPr>
            <a:prstTxWarp prst="textNoShape">
              <a:avLst/>
            </a:prstTxWarp>
          </a:bodyPr>
          <a:lstStyle/>
          <a:p>
            <a:pPr algn="r"/>
            <a:endParaRPr lang="de-CH" sz="900" dirty="0" smtClean="0">
              <a:latin typeface="+mj-lt"/>
            </a:endParaRPr>
          </a:p>
        </p:txBody>
      </p:sp>
      <p:sp>
        <p:nvSpPr>
          <p:cNvPr id="32772" name="Rectangle 6"/>
          <p:cNvSpPr>
            <a:spLocks noChangeArrowheads="1"/>
          </p:cNvSpPr>
          <p:nvPr/>
        </p:nvSpPr>
        <p:spPr bwMode="auto">
          <a:xfrm>
            <a:off x="1016000" y="2044700"/>
            <a:ext cx="7899399" cy="3310468"/>
          </a:xfrm>
          <a:prstGeom prst="rect">
            <a:avLst/>
          </a:prstGeom>
          <a:noFill/>
          <a:ln w="9525">
            <a:noFill/>
            <a:miter lim="800000"/>
            <a:headEnd/>
            <a:tailEnd/>
          </a:ln>
        </p:spPr>
        <p:txBody>
          <a:bodyPr>
            <a:prstTxWarp prst="textNoShape">
              <a:avLst/>
            </a:prstTxWarp>
          </a:bodyPr>
          <a:lstStyle/>
          <a:p>
            <a:pPr defTabSz="622300" eaLnBrk="0" hangingPunct="0">
              <a:spcBef>
                <a:spcPct val="20000"/>
              </a:spcBef>
              <a:buFont typeface="Wingdings" charset="2"/>
              <a:buNone/>
            </a:pPr>
            <a:endParaRPr lang="de-CH" sz="2400" dirty="0">
              <a:latin typeface="+mj-lt"/>
              <a:ea typeface="Times New Roman" charset="0"/>
              <a:cs typeface="Times New Roman" charset="0"/>
            </a:endParaRPr>
          </a:p>
          <a:p>
            <a:pPr defTabSz="622300" eaLnBrk="0" hangingPunct="0">
              <a:spcBef>
                <a:spcPct val="20000"/>
              </a:spcBef>
              <a:spcAft>
                <a:spcPct val="30000"/>
              </a:spcAft>
              <a:buFont typeface="Wingdings" charset="2"/>
              <a:buNone/>
            </a:pPr>
            <a:r>
              <a:rPr lang="de-DE" sz="2400" dirty="0">
                <a:latin typeface="+mj-lt"/>
                <a:ea typeface="Cambria" charset="0"/>
                <a:cs typeface="Cambria" charset="0"/>
              </a:rPr>
              <a:t>Manchmal kann ein Problem nicht auf der </a:t>
            </a:r>
            <a:r>
              <a:rPr lang="de-DE" sz="2400" b="1" dirty="0">
                <a:latin typeface="+mj-lt"/>
                <a:ea typeface="Cambria" charset="0"/>
                <a:cs typeface="Cambria" charset="0"/>
              </a:rPr>
              <a:t>Sachebene </a:t>
            </a:r>
            <a:r>
              <a:rPr lang="de-DE" sz="2400" dirty="0">
                <a:latin typeface="+mj-lt"/>
                <a:ea typeface="Cambria" charset="0"/>
                <a:cs typeface="Cambria" charset="0"/>
              </a:rPr>
              <a:t>gelöst werden, weil das Gegenüber zu sehr auf der</a:t>
            </a:r>
            <a:r>
              <a:rPr lang="de-DE" sz="2400" dirty="0">
                <a:solidFill>
                  <a:schemeClr val="tx1">
                    <a:lumMod val="75000"/>
                    <a:lumOff val="25000"/>
                  </a:schemeClr>
                </a:solidFill>
                <a:latin typeface="+mj-lt"/>
                <a:ea typeface="Cambria" charset="0"/>
                <a:cs typeface="Cambria" charset="0"/>
              </a:rPr>
              <a:t> </a:t>
            </a:r>
            <a:r>
              <a:rPr lang="de-DE" sz="2400" b="1" dirty="0">
                <a:latin typeface="+mj-lt"/>
                <a:ea typeface="Cambria" charset="0"/>
                <a:cs typeface="Cambria" charset="0"/>
              </a:rPr>
              <a:t>Gefühlsebene</a:t>
            </a:r>
            <a:r>
              <a:rPr lang="de-DE" sz="2400" dirty="0">
                <a:latin typeface="+mj-lt"/>
                <a:ea typeface="Cambria" charset="0"/>
                <a:cs typeface="Cambria" charset="0"/>
              </a:rPr>
              <a:t> (den persönlichen Empfindungen) verstrickt ist. </a:t>
            </a:r>
          </a:p>
          <a:p>
            <a:pPr defTabSz="622300" eaLnBrk="0" hangingPunct="0">
              <a:spcBef>
                <a:spcPct val="20000"/>
              </a:spcBef>
              <a:spcAft>
                <a:spcPct val="30000"/>
              </a:spcAft>
              <a:buFont typeface="Wingdings" charset="2"/>
              <a:buNone/>
            </a:pPr>
            <a:r>
              <a:rPr lang="de-DE" sz="2400" dirty="0">
                <a:latin typeface="+mj-lt"/>
                <a:ea typeface="Cambria" charset="0"/>
                <a:cs typeface="Cambria" charset="0"/>
              </a:rPr>
              <a:t>Die </a:t>
            </a:r>
            <a:r>
              <a:rPr lang="de-DE" sz="2400" b="1" dirty="0">
                <a:latin typeface="+mj-lt"/>
                <a:ea typeface="Cambria" charset="0"/>
                <a:cs typeface="Cambria" charset="0"/>
              </a:rPr>
              <a:t>emotionale Reaktion ansprechen </a:t>
            </a:r>
            <a:r>
              <a:rPr lang="de-DE" sz="2400" dirty="0">
                <a:latin typeface="+mj-lt"/>
                <a:ea typeface="Cambria" charset="0"/>
                <a:cs typeface="Cambria" charset="0"/>
              </a:rPr>
              <a:t>und zuerst Gefühle wie Wut, Enttäuschung, Befürchtungen </a:t>
            </a:r>
            <a:r>
              <a:rPr lang="de-DE" sz="2400" dirty="0" smtClean="0">
                <a:latin typeface="+mj-lt"/>
                <a:ea typeface="Cambria" charset="0"/>
                <a:cs typeface="Cambria" charset="0"/>
              </a:rPr>
              <a:t>klären. Vorher </a:t>
            </a:r>
            <a:r>
              <a:rPr lang="de-DE" sz="2400" dirty="0">
                <a:latin typeface="+mj-lt"/>
                <a:ea typeface="Cambria" charset="0"/>
                <a:cs typeface="Cambria" charset="0"/>
              </a:rPr>
              <a:t>ist eine sachliche Diskussion</a:t>
            </a:r>
            <a:r>
              <a:rPr lang="de-DE" sz="2400" dirty="0" smtClean="0">
                <a:latin typeface="+mj-lt"/>
                <a:ea typeface="Cambria" charset="0"/>
                <a:cs typeface="Cambria" charset="0"/>
              </a:rPr>
              <a:t> mit Teenagern </a:t>
            </a:r>
            <a:r>
              <a:rPr lang="de-DE" sz="2400" dirty="0">
                <a:latin typeface="+mj-lt"/>
                <a:ea typeface="Cambria" charset="0"/>
                <a:cs typeface="Cambria" charset="0"/>
              </a:rPr>
              <a:t>unmöglich und führt nur zu Missverständnissen und neuen Konflikten.</a:t>
            </a:r>
          </a:p>
          <a:p>
            <a:pPr marL="820738" lvl="1" indent="-285750" defTabSz="622300" eaLnBrk="0" hangingPunct="0">
              <a:spcBef>
                <a:spcPct val="20000"/>
              </a:spcBef>
              <a:spcAft>
                <a:spcPct val="30000"/>
              </a:spcAft>
              <a:buFont typeface="Wingdings" charset="2"/>
              <a:buNone/>
            </a:pPr>
            <a:endParaRPr lang="de-DE" sz="2400" i="1" dirty="0">
              <a:latin typeface="+mj-lt"/>
              <a:ea typeface="Cambria" charset="0"/>
              <a:cs typeface="Cambria"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91596" y="1417638"/>
            <a:ext cx="7729995" cy="4932361"/>
          </a:xfrm>
        </p:spPr>
        <p:txBody>
          <a:bodyPr>
            <a:noAutofit/>
          </a:bodyPr>
          <a:lstStyle/>
          <a:p>
            <a:pPr>
              <a:buNone/>
            </a:pPr>
            <a:r>
              <a:rPr lang="de-DE" sz="2000" b="1" dirty="0" smtClean="0"/>
              <a:t>	Neuorganisation des Hirns</a:t>
            </a:r>
            <a:r>
              <a:rPr lang="de-DE" sz="2000" dirty="0" smtClean="0"/>
              <a:t>: Bis zu 30‘000 unbenötigte Nervenbahnen sterben im Jugendalter pro Sekunde ab. Die übrigen Neuronen werden stärker vernetzt. Dinge wie </a:t>
            </a:r>
            <a:r>
              <a:rPr lang="de-DE" sz="2000" b="1" dirty="0" smtClean="0"/>
              <a:t>Entscheidungsfindung, Planung, zeitliche Orientierung, Motivation, Bewertung von </a:t>
            </a:r>
            <a:r>
              <a:rPr lang="de-DE" sz="2000" b="1" dirty="0" err="1" smtClean="0"/>
              <a:t>neg</a:t>
            </a:r>
            <a:r>
              <a:rPr lang="de-DE" sz="2000" b="1" dirty="0" smtClean="0"/>
              <a:t>. und pos. Situationen und Empathie </a:t>
            </a:r>
            <a:r>
              <a:rPr lang="de-DE" sz="2000" dirty="0" smtClean="0"/>
              <a:t>sind stark beeinträchtigt. Letzter Umbau bis zum 25. Lebensjahr!</a:t>
            </a:r>
          </a:p>
          <a:p>
            <a:pPr>
              <a:buNone/>
            </a:pPr>
            <a:r>
              <a:rPr lang="de-DE" sz="2000" dirty="0" smtClean="0"/>
              <a:t>	Das</a:t>
            </a:r>
            <a:r>
              <a:rPr lang="de-DE" sz="2000" b="1" dirty="0" smtClean="0"/>
              <a:t> </a:t>
            </a:r>
            <a:r>
              <a:rPr lang="de-DE" sz="2000" b="1" dirty="0" err="1" smtClean="0"/>
              <a:t>Präfrontalhirn</a:t>
            </a:r>
            <a:r>
              <a:rPr lang="de-DE" sz="2000" b="1" dirty="0" smtClean="0"/>
              <a:t> </a:t>
            </a:r>
            <a:r>
              <a:rPr lang="de-DE" sz="2000" dirty="0" smtClean="0"/>
              <a:t>befindet sich in der Pubertät in einer ständigen Umbauphase und ist dann schlecht zugänglich. (Kapazität </a:t>
            </a:r>
            <a:r>
              <a:rPr lang="de-DE" sz="2000" dirty="0" err="1" smtClean="0"/>
              <a:t>z.T</a:t>
            </a:r>
            <a:r>
              <a:rPr lang="de-DE" sz="2000" dirty="0" smtClean="0"/>
              <a:t> nur noch 20%). </a:t>
            </a:r>
          </a:p>
          <a:p>
            <a:pPr>
              <a:buNone/>
            </a:pPr>
            <a:r>
              <a:rPr lang="de-DE" sz="2000" dirty="0" smtClean="0"/>
              <a:t>	Unreifer, träger</a:t>
            </a:r>
            <a:r>
              <a:rPr lang="de-DE" sz="2000" b="1" dirty="0" smtClean="0"/>
              <a:t> </a:t>
            </a:r>
            <a:r>
              <a:rPr lang="de-DE" sz="2000" b="1" dirty="0" err="1" smtClean="0"/>
              <a:t>Nucleus</a:t>
            </a:r>
            <a:r>
              <a:rPr lang="de-DE" sz="2000" dirty="0" smtClean="0"/>
              <a:t>( Zellsammlung hinter den Schläfen): Er ist zuständig für die </a:t>
            </a:r>
            <a:r>
              <a:rPr lang="de-DE" sz="2000" b="1" dirty="0" smtClean="0"/>
              <a:t>Steuerung des Strebens nach Belohnung</a:t>
            </a:r>
            <a:r>
              <a:rPr lang="de-DE" sz="2000" dirty="0" smtClean="0"/>
              <a:t>. Also müssen Jugendliche für den gleichen Kick von einer höheren Klippe springen als Erwachsene.</a:t>
            </a:r>
          </a:p>
          <a:p>
            <a:pPr>
              <a:buNone/>
            </a:pPr>
            <a:r>
              <a:rPr lang="de-DE" sz="2000" dirty="0" smtClean="0"/>
              <a:t>	Das müde machende </a:t>
            </a:r>
            <a:r>
              <a:rPr lang="de-DE" sz="2000" b="1" dirty="0" smtClean="0"/>
              <a:t>Hormon </a:t>
            </a:r>
            <a:r>
              <a:rPr lang="de-DE" sz="2000" b="1" dirty="0" err="1" smtClean="0"/>
              <a:t>Melatonin</a:t>
            </a:r>
            <a:r>
              <a:rPr lang="de-DE" sz="2000" b="1" dirty="0" smtClean="0"/>
              <a:t> </a:t>
            </a:r>
            <a:r>
              <a:rPr lang="de-DE" sz="2000" dirty="0" smtClean="0"/>
              <a:t>hat während dieser Wachstumsphase eine tägliche Verspätung von 1-2 h.</a:t>
            </a:r>
          </a:p>
          <a:p>
            <a:pPr>
              <a:buNone/>
            </a:pPr>
            <a:endParaRPr lang="de-DE" sz="2000" dirty="0" smtClean="0"/>
          </a:p>
          <a:p>
            <a:endParaRPr lang="de-DE" sz="2000" dirty="0"/>
          </a:p>
        </p:txBody>
      </p:sp>
      <p:sp>
        <p:nvSpPr>
          <p:cNvPr id="4" name="Titel 3"/>
          <p:cNvSpPr>
            <a:spLocks noGrp="1"/>
          </p:cNvSpPr>
          <p:nvPr>
            <p:ph type="title"/>
          </p:nvPr>
        </p:nvSpPr>
        <p:spPr/>
        <p:txBody>
          <a:bodyPr>
            <a:normAutofit/>
          </a:bodyPr>
          <a:lstStyle/>
          <a:p>
            <a:r>
              <a:rPr lang="de-DE" sz="3600" dirty="0" smtClean="0"/>
              <a:t>Neurologische Veränderungen</a:t>
            </a:r>
            <a:endParaRPr lang="de-DE"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smtClean="0"/>
              <a:t>Mögliche Konsequenzen des neurologischen Umbruchs </a:t>
            </a:r>
            <a:endParaRPr lang="de-DE" sz="3600" dirty="0"/>
          </a:p>
        </p:txBody>
      </p:sp>
      <p:sp>
        <p:nvSpPr>
          <p:cNvPr id="3" name="Inhaltsplatzhalter 2"/>
          <p:cNvSpPr>
            <a:spLocks noGrp="1"/>
          </p:cNvSpPr>
          <p:nvPr>
            <p:ph idx="1"/>
          </p:nvPr>
        </p:nvSpPr>
        <p:spPr/>
        <p:txBody>
          <a:bodyPr>
            <a:normAutofit lnSpcReduction="10000"/>
          </a:bodyPr>
          <a:lstStyle/>
          <a:p>
            <a:r>
              <a:rPr lang="de-DE" sz="2400" b="1" dirty="0" smtClean="0"/>
              <a:t>Bauchentscheidungen</a:t>
            </a:r>
          </a:p>
          <a:p>
            <a:r>
              <a:rPr lang="de-DE" sz="2400" dirty="0" smtClean="0"/>
              <a:t>Verminderte </a:t>
            </a:r>
            <a:r>
              <a:rPr lang="de-DE" sz="2400" b="1" dirty="0" smtClean="0"/>
              <a:t>Affektkontrolle</a:t>
            </a:r>
          </a:p>
          <a:p>
            <a:r>
              <a:rPr lang="de-DE" sz="2400" dirty="0" smtClean="0"/>
              <a:t>Geringere </a:t>
            </a:r>
            <a:r>
              <a:rPr lang="de-DE" sz="2400" b="1" dirty="0" smtClean="0"/>
              <a:t>Motivation</a:t>
            </a:r>
          </a:p>
          <a:p>
            <a:r>
              <a:rPr lang="de-DE" sz="2400" dirty="0" smtClean="0"/>
              <a:t>Interesse an </a:t>
            </a:r>
            <a:r>
              <a:rPr lang="de-DE" sz="2400" b="1" dirty="0" smtClean="0"/>
              <a:t>riskantem Verhalten</a:t>
            </a:r>
          </a:p>
          <a:p>
            <a:r>
              <a:rPr lang="de-DE" sz="2400" b="1" dirty="0" smtClean="0"/>
              <a:t>Impulsivität</a:t>
            </a:r>
          </a:p>
          <a:p>
            <a:r>
              <a:rPr lang="de-DE" sz="2400" dirty="0" smtClean="0"/>
              <a:t>Mangelnde </a:t>
            </a:r>
            <a:r>
              <a:rPr lang="de-DE" sz="2400" b="1" dirty="0" smtClean="0"/>
              <a:t>Empathie</a:t>
            </a:r>
            <a:r>
              <a:rPr lang="de-DE" sz="2400" dirty="0" smtClean="0"/>
              <a:t> in emotionalen Konflikten </a:t>
            </a:r>
            <a:r>
              <a:rPr lang="de-DE" sz="2400" dirty="0" smtClean="0">
                <a:sym typeface="Wingdings"/>
              </a:rPr>
              <a:t> kurzfristig verhandeln statt langfristige Konsequenzen aufzeigen</a:t>
            </a:r>
          </a:p>
          <a:p>
            <a:pPr>
              <a:buNone/>
            </a:pPr>
            <a:r>
              <a:rPr lang="de-DE" sz="2400" dirty="0" smtClean="0">
                <a:sym typeface="Wingdings"/>
              </a:rPr>
              <a:t>	Neurobiologisch gesehen, ähneln Heranwachsende einer vollbesetzten Rakete, die schon startet während im Kontrollturm noch hektisch an den Instrumenten geschraubt wird.</a:t>
            </a:r>
            <a:endParaRPr lang="de-DE"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t>Die „Warum- Generation“</a:t>
            </a:r>
          </a:p>
        </p:txBody>
      </p:sp>
      <p:sp>
        <p:nvSpPr>
          <p:cNvPr id="3" name="Inhaltsplatzhalter 2"/>
          <p:cNvSpPr>
            <a:spLocks noGrp="1"/>
          </p:cNvSpPr>
          <p:nvPr>
            <p:ph idx="1"/>
          </p:nvPr>
        </p:nvSpPr>
        <p:spPr/>
        <p:txBody>
          <a:bodyPr>
            <a:normAutofit lnSpcReduction="10000"/>
          </a:bodyPr>
          <a:lstStyle/>
          <a:p>
            <a:pPr marL="0" indent="0">
              <a:buNone/>
            </a:pPr>
            <a:r>
              <a:rPr lang="de-DE" sz="2800" dirty="0" smtClean="0"/>
              <a:t>Viele der heutigen Jugendlichen stellen sich auf die gleiche Stufe wie die Erwachsenen.</a:t>
            </a:r>
          </a:p>
          <a:p>
            <a:pPr marL="0" indent="0">
              <a:buNone/>
            </a:pPr>
            <a:r>
              <a:rPr lang="de-DE" sz="2800" dirty="0" smtClean="0"/>
              <a:t>Sie sind gewohnt alles in ihrem eigenen Interesse in Frage zu stellen und fordern viel Mitspracherecht ein.</a:t>
            </a:r>
          </a:p>
          <a:p>
            <a:pPr marL="0" indent="0">
              <a:buNone/>
            </a:pPr>
            <a:r>
              <a:rPr lang="de-DE" sz="2800" dirty="0" smtClean="0"/>
              <a:t>Erzieherisch stellt sich die wichtige Aufgabe, die familiären „Hierarchien“ aufrecht zu erhalten. </a:t>
            </a:r>
          </a:p>
          <a:p>
            <a:pPr marL="0" indent="0">
              <a:buNone/>
            </a:pPr>
            <a:r>
              <a:rPr lang="de-DE" sz="2800" dirty="0" smtClean="0"/>
              <a:t>Gewisse Themen müssen also auch nicht mit den Jugendlichen diskutiert werden (</a:t>
            </a:r>
            <a:r>
              <a:rPr lang="de-DE" sz="2800" dirty="0" err="1" smtClean="0"/>
              <a:t>z.B</a:t>
            </a:r>
            <a:r>
              <a:rPr lang="de-DE" sz="2800" dirty="0" smtClean="0"/>
              <a:t> Paarthemen, persönliche Entscheidungen...)</a:t>
            </a:r>
            <a:endParaRPr lang="de-DE" sz="2800" dirty="0"/>
          </a:p>
        </p:txBody>
      </p:sp>
    </p:spTree>
    <p:extLst>
      <p:ext uri="{BB962C8B-B14F-4D97-AF65-F5344CB8AC3E}">
        <p14:creationId xmlns:p14="http://schemas.microsoft.com/office/powerpoint/2010/main" val="408893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smtClean="0"/>
              <a:t>Drei Möglichkeiten, mit den Jugendlichen zu sprechen:</a:t>
            </a:r>
            <a:endParaRPr lang="de-DE" sz="3600" dirty="0"/>
          </a:p>
        </p:txBody>
      </p:sp>
      <p:sp>
        <p:nvSpPr>
          <p:cNvPr id="3" name="Inhaltsplatzhalter 2"/>
          <p:cNvSpPr>
            <a:spLocks noGrp="1"/>
          </p:cNvSpPr>
          <p:nvPr>
            <p:ph idx="1"/>
          </p:nvPr>
        </p:nvSpPr>
        <p:spPr>
          <a:xfrm>
            <a:off x="991596" y="2213788"/>
            <a:ext cx="7729995" cy="4525963"/>
          </a:xfrm>
        </p:spPr>
        <p:txBody>
          <a:bodyPr/>
          <a:lstStyle/>
          <a:p>
            <a:pPr>
              <a:buFont typeface="Wingdings" charset="2"/>
              <a:buChar char="Ø"/>
            </a:pPr>
            <a:r>
              <a:rPr lang="de-DE" dirty="0" smtClean="0"/>
              <a:t>Kritik</a:t>
            </a:r>
          </a:p>
          <a:p>
            <a:pPr>
              <a:buFont typeface="Wingdings" charset="2"/>
              <a:buChar char="Ø"/>
            </a:pPr>
            <a:endParaRPr lang="de-DE" dirty="0" smtClean="0"/>
          </a:p>
          <a:p>
            <a:pPr>
              <a:buFont typeface="Wingdings" charset="2"/>
              <a:buChar char="Ø"/>
            </a:pPr>
            <a:r>
              <a:rPr lang="de-DE" dirty="0" smtClean="0"/>
              <a:t>Management</a:t>
            </a:r>
          </a:p>
          <a:p>
            <a:pPr>
              <a:buFont typeface="Wingdings" charset="2"/>
              <a:buChar char="Ø"/>
            </a:pPr>
            <a:endParaRPr lang="de-DE" dirty="0" smtClean="0"/>
          </a:p>
          <a:p>
            <a:pPr>
              <a:buFont typeface="Wingdings" charset="2"/>
              <a:buChar char="Ø"/>
            </a:pPr>
            <a:r>
              <a:rPr lang="de-DE" dirty="0" smtClean="0"/>
              <a:t>Beziehung</a:t>
            </a: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8400" y="274638"/>
            <a:ext cx="6816591" cy="1143000"/>
          </a:xfrm>
        </p:spPr>
        <p:txBody>
          <a:bodyPr>
            <a:normAutofit/>
          </a:bodyPr>
          <a:lstStyle/>
          <a:p>
            <a:r>
              <a:rPr lang="de-DE" sz="3600" dirty="0" smtClean="0"/>
              <a:t>Beziehung</a:t>
            </a:r>
            <a:endParaRPr lang="de-DE" sz="3600" dirty="0"/>
          </a:p>
        </p:txBody>
      </p:sp>
      <p:sp>
        <p:nvSpPr>
          <p:cNvPr id="3" name="Inhaltsplatzhalter 2"/>
          <p:cNvSpPr>
            <a:spLocks noGrp="1"/>
          </p:cNvSpPr>
          <p:nvPr>
            <p:ph idx="1"/>
          </p:nvPr>
        </p:nvSpPr>
        <p:spPr>
          <a:xfrm>
            <a:off x="991596" y="2213788"/>
            <a:ext cx="7729995" cy="4525963"/>
          </a:xfrm>
        </p:spPr>
        <p:txBody>
          <a:bodyPr>
            <a:noAutofit/>
          </a:bodyPr>
          <a:lstStyle/>
          <a:p>
            <a:r>
              <a:rPr lang="de-DE" sz="2400" b="1" dirty="0" smtClean="0">
                <a:latin typeface="+mj-lt"/>
                <a:cs typeface="Arial"/>
              </a:rPr>
              <a:t>Beziehung entsteht </a:t>
            </a:r>
            <a:r>
              <a:rPr lang="de-DE" sz="2400" dirty="0" smtClean="0">
                <a:latin typeface="+mj-lt"/>
                <a:cs typeface="Arial"/>
              </a:rPr>
              <a:t>durch elterliche, schulische und gesellschaftliche </a:t>
            </a:r>
            <a:r>
              <a:rPr lang="de-DE" sz="2400" b="1" dirty="0" smtClean="0">
                <a:latin typeface="+mj-lt"/>
                <a:cs typeface="Arial"/>
              </a:rPr>
              <a:t>Präsenz </a:t>
            </a:r>
            <a:r>
              <a:rPr lang="de-DE" sz="2400" dirty="0" smtClean="0">
                <a:latin typeface="+mj-lt"/>
                <a:cs typeface="Arial"/>
              </a:rPr>
              <a:t>(positive Autorität), emotional und physisch</a:t>
            </a:r>
            <a:r>
              <a:rPr lang="de-DE" sz="2400" b="1" dirty="0" smtClean="0">
                <a:latin typeface="+mj-lt"/>
                <a:cs typeface="Arial"/>
              </a:rPr>
              <a:t>. </a:t>
            </a:r>
            <a:r>
              <a:rPr lang="de-DE" sz="2400" dirty="0" smtClean="0">
                <a:latin typeface="+mj-lt"/>
                <a:cs typeface="Arial"/>
              </a:rPr>
              <a:t>Da sein, sich auseinander setzen, echt und spürbar sein, dagegen halten, Grenzen setzen, etwas verlangen, unterstützen, begleiten, gewaltfrei erziehen und kommunizieren, vorleben, „Leuchtturm“ sein.</a:t>
            </a:r>
          </a:p>
          <a:p>
            <a:pPr>
              <a:buNone/>
            </a:pPr>
            <a:endParaRPr lang="de-DE" sz="2400"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2196" y="274638"/>
            <a:ext cx="7729995" cy="1143000"/>
          </a:xfrm>
        </p:spPr>
        <p:txBody>
          <a:bodyPr>
            <a:normAutofit/>
          </a:bodyPr>
          <a:lstStyle/>
          <a:p>
            <a:r>
              <a:rPr lang="de-DE" sz="3600" dirty="0" smtClean="0"/>
              <a:t>Als Eltern spürbar sein</a:t>
            </a:r>
            <a:endParaRPr lang="de-DE" sz="3600" dirty="0"/>
          </a:p>
        </p:txBody>
      </p:sp>
      <p:sp>
        <p:nvSpPr>
          <p:cNvPr id="3" name="Inhaltsplatzhalter 2"/>
          <p:cNvSpPr>
            <a:spLocks noGrp="1"/>
          </p:cNvSpPr>
          <p:nvPr>
            <p:ph idx="1"/>
          </p:nvPr>
        </p:nvSpPr>
        <p:spPr/>
        <p:txBody>
          <a:bodyPr>
            <a:normAutofit lnSpcReduction="10000"/>
          </a:bodyPr>
          <a:lstStyle/>
          <a:p>
            <a:pPr>
              <a:buNone/>
            </a:pPr>
            <a:r>
              <a:rPr lang="de-DE" sz="2400" dirty="0" smtClean="0"/>
              <a:t>	</a:t>
            </a:r>
            <a:r>
              <a:rPr lang="de-DE" sz="2400" b="1" dirty="0" smtClean="0"/>
              <a:t>Statt Machtkampf und Unterwerfung </a:t>
            </a:r>
            <a:r>
              <a:rPr lang="de-DE" sz="2400" dirty="0" smtClean="0"/>
              <a:t>(vielleicht auch der Eltern) braucht es nun viel Dialog. Eltern sollen in Konfliktsituationen ihren eigenen Gefühlen Ausdruck geben und für den Jugendlichen erlebbar, spürbar sein. Sie müssen ihrem Kind ganz klar machen was sie nicht wollen, noch besser was sie wollen.</a:t>
            </a:r>
          </a:p>
          <a:p>
            <a:pPr>
              <a:buNone/>
            </a:pPr>
            <a:r>
              <a:rPr lang="de-DE" sz="2400" dirty="0" smtClean="0"/>
              <a:t>	Auch </a:t>
            </a:r>
            <a:r>
              <a:rPr lang="de-DE" sz="2400" b="1" dirty="0" smtClean="0"/>
              <a:t>Mütter </a:t>
            </a:r>
            <a:r>
              <a:rPr lang="de-DE" sz="2400" dirty="0" smtClean="0"/>
              <a:t>sollen ihre eigenen Bedürfnisse und Grenzen ausdrücken.</a:t>
            </a:r>
          </a:p>
          <a:p>
            <a:pPr>
              <a:buNone/>
            </a:pPr>
            <a:r>
              <a:rPr lang="de-DE" sz="2400" dirty="0" smtClean="0"/>
              <a:t>	</a:t>
            </a:r>
            <a:r>
              <a:rPr lang="de-DE" sz="2400" b="1" dirty="0" smtClean="0"/>
              <a:t>Väter </a:t>
            </a:r>
            <a:r>
              <a:rPr lang="de-DE" sz="2400" dirty="0" smtClean="0"/>
              <a:t>sind in dieser Zeit von nicht zu unterschätzender Wichtigkeit! Sie werden für eine gute männliche  Auseinandersetzung und als Modell benötigt.</a:t>
            </a:r>
          </a:p>
          <a:p>
            <a:pPr>
              <a:buNone/>
            </a:pPr>
            <a:r>
              <a:rPr lang="de-DE" sz="2400" dirty="0" smtClean="0"/>
              <a:t>	</a:t>
            </a:r>
            <a:endParaRPr lang="de-DE" sz="2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Vorbilder</a:t>
            </a:r>
            <a:endParaRPr lang="de-DE" sz="3600" dirty="0"/>
          </a:p>
        </p:txBody>
      </p:sp>
      <p:sp>
        <p:nvSpPr>
          <p:cNvPr id="3" name="Inhaltsplatzhalter 2"/>
          <p:cNvSpPr>
            <a:spLocks noGrp="1"/>
          </p:cNvSpPr>
          <p:nvPr>
            <p:ph idx="1"/>
          </p:nvPr>
        </p:nvSpPr>
        <p:spPr>
          <a:xfrm>
            <a:off x="991596" y="1807388"/>
            <a:ext cx="7729995" cy="4525963"/>
          </a:xfrm>
        </p:spPr>
        <p:txBody>
          <a:bodyPr>
            <a:normAutofit/>
          </a:bodyPr>
          <a:lstStyle/>
          <a:p>
            <a:r>
              <a:rPr lang="de-DE" sz="2800" dirty="0" smtClean="0"/>
              <a:t>Eltern müssen das vorleben, was sie sich an Verhalten von ihren Kindern wünschen und zwar zu 95% der Zeit!</a:t>
            </a:r>
          </a:p>
          <a:p>
            <a:r>
              <a:rPr lang="de-DE" sz="2800" dirty="0" smtClean="0"/>
              <a:t>Respekt, Toleranz, Umgang mit Krisen und eine gesunde, konstruktive Streitkultur werden zu Hause gelernt und geübt.</a:t>
            </a:r>
            <a:endParaRPr lang="de-DE" sz="2800" dirty="0"/>
          </a:p>
        </p:txBody>
      </p:sp>
    </p:spTree>
  </p:cSld>
  <p:clrMapOvr>
    <a:masterClrMapping/>
  </p:clrMapOvr>
</p:sld>
</file>

<file path=ppt/theme/theme1.xml><?xml version="1.0" encoding="utf-8"?>
<a:theme xmlns:a="http://schemas.openxmlformats.org/drawingml/2006/main" name="Vorlage PPT Karin Schm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Vorlage PPT Karin Schmid.potx</Template>
  <TotalTime>0</TotalTime>
  <Words>1121</Words>
  <Application>Microsoft Macintosh PowerPoint</Application>
  <PresentationFormat>Bildschirmpräsentation (4:3)</PresentationFormat>
  <Paragraphs>145</Paragraphs>
  <Slides>23</Slides>
  <Notes>9</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Vorlage PPT Karin Schmid</vt:lpstr>
      <vt:lpstr>Kommunikation mit Jugendlichen Wie halten wir die Tür zu unseren Kindern offen? </vt:lpstr>
      <vt:lpstr>Achtung! Wegen wichtiger Bauarbeiten an Hirn, Hormonen und Herz kommt es vorübergehend zu Störungen. Wir danken für Ihr Verständnis! </vt:lpstr>
      <vt:lpstr>Neurologische Veränderungen</vt:lpstr>
      <vt:lpstr>Mögliche Konsequenzen des neurologischen Umbruchs </vt:lpstr>
      <vt:lpstr>Die „Warum- Generation“</vt:lpstr>
      <vt:lpstr>Drei Möglichkeiten, mit den Jugendlichen zu sprechen:</vt:lpstr>
      <vt:lpstr>Beziehung</vt:lpstr>
      <vt:lpstr>Als Eltern spürbar sein</vt:lpstr>
      <vt:lpstr>Vorbilder</vt:lpstr>
      <vt:lpstr>4 Kommunikationskiller</vt:lpstr>
      <vt:lpstr>Kommunikation mit Jugendlichen</vt:lpstr>
      <vt:lpstr>Kurz und knackig!</vt:lpstr>
      <vt:lpstr>Die Konfliktgespräche sollten... </vt:lpstr>
      <vt:lpstr>Türen offen halten</vt:lpstr>
      <vt:lpstr>Direkter Kontakt verhindert Missverständnisse </vt:lpstr>
      <vt:lpstr>Gewaltfrei kommunizieren</vt:lpstr>
      <vt:lpstr>Neutrale Formulierungen, keine Wertungen </vt:lpstr>
      <vt:lpstr>Auf Schuldzuweisungen verzichten </vt:lpstr>
      <vt:lpstr>PowerPoint-Präsentation</vt:lpstr>
      <vt:lpstr>Die eigenen Bedürfnisse formulieren </vt:lpstr>
      <vt:lpstr>Bitten statt fordern </vt:lpstr>
      <vt:lpstr>Das Eisen schmieden wenn es kalt ist</vt:lpstr>
      <vt:lpstr>Signale auf Gefühlsebene wahrnehmen</vt:lpstr>
    </vt:vector>
  </TitlesOfParts>
  <Company>Schmid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Gian Schmid</dc:creator>
  <cp:lastModifiedBy>Gian Schmid</cp:lastModifiedBy>
  <cp:revision>213</cp:revision>
  <cp:lastPrinted>2011-08-14T13:32:40Z</cp:lastPrinted>
  <dcterms:created xsi:type="dcterms:W3CDTF">2013-06-07T08:57:22Z</dcterms:created>
  <dcterms:modified xsi:type="dcterms:W3CDTF">2013-09-03T08:35:18Z</dcterms:modified>
</cp:coreProperties>
</file>