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97" r:id="rId2"/>
    <p:sldId id="338" r:id="rId3"/>
    <p:sldId id="362" r:id="rId4"/>
    <p:sldId id="363" r:id="rId5"/>
    <p:sldId id="366" r:id="rId6"/>
    <p:sldId id="369" r:id="rId7"/>
    <p:sldId id="370" r:id="rId8"/>
    <p:sldId id="371" r:id="rId9"/>
    <p:sldId id="372" r:id="rId10"/>
    <p:sldId id="373" r:id="rId11"/>
    <p:sldId id="374" r:id="rId12"/>
    <p:sldId id="375" r:id="rId13"/>
    <p:sldId id="367" r:id="rId14"/>
    <p:sldId id="365" r:id="rId15"/>
    <p:sldId id="309" r:id="rId16"/>
    <p:sldId id="385" r:id="rId17"/>
    <p:sldId id="386" r:id="rId18"/>
    <p:sldId id="379" r:id="rId19"/>
    <p:sldId id="381" r:id="rId20"/>
    <p:sldId id="382" r:id="rId21"/>
    <p:sldId id="383" r:id="rId22"/>
    <p:sldId id="359" r:id="rId23"/>
    <p:sldId id="368" r:id="rId24"/>
    <p:sldId id="354" r:id="rId25"/>
    <p:sldId id="336" r:id="rId26"/>
    <p:sldId id="295" r:id="rId27"/>
  </p:sldIdLst>
  <p:sldSz cx="9906000" cy="6858000" type="A4"/>
  <p:notesSz cx="9144000" cy="6858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CCCCCC"/>
    <a:srgbClr val="FDE716"/>
    <a:srgbClr val="F7DE15"/>
    <a:srgbClr val="FFEE00"/>
    <a:srgbClr val="FFEF00"/>
    <a:srgbClr val="FF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69" autoAdjust="0"/>
    <p:restoredTop sz="86383" autoAdjust="0"/>
  </p:normalViewPr>
  <p:slideViewPr>
    <p:cSldViewPr snapToGrid="0" snapToObjects="1" showGuides="1">
      <p:cViewPr varScale="1">
        <p:scale>
          <a:sx n="139" d="100"/>
          <a:sy n="139" d="100"/>
        </p:scale>
        <p:origin x="680" y="16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1816"/>
    </p:cViewPr>
  </p:sorterViewPr>
  <p:notesViewPr>
    <p:cSldViewPr snapToGrid="0" snapToObjects="1">
      <p:cViewPr varScale="1">
        <p:scale>
          <a:sx n="101" d="100"/>
          <a:sy n="101" d="100"/>
        </p:scale>
        <p:origin x="2240" y="184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A171A-1CA6-2E45-82A0-642060290053}" type="datetime1">
              <a:rPr lang="de-DE" smtClean="0"/>
              <a:pPr/>
              <a:t>20.03.19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E3D1B-AC65-2049-B5B3-4620E9D19AD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62453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263D9-142C-1140-A1F4-339AEF2935C2}" type="datetime1">
              <a:rPr lang="de-DE" smtClean="0"/>
              <a:pPr/>
              <a:t>20.03.19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E581BB-25EE-A848-A1AD-896237A0490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04522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Folie „läuft“ zur </a:t>
            </a:r>
            <a:r>
              <a:rPr lang="de-DE" dirty="0" err="1"/>
              <a:t>Begrüssung</a:t>
            </a:r>
            <a:r>
              <a:rPr lang="de-DE" dirty="0"/>
              <a:t> der Eltern, während diese den Saal betreten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DC263D9-142C-1140-A1F4-339AEF2935C2}" type="datetime1">
              <a:rPr lang="de-DE" smtClean="0"/>
              <a:pPr/>
              <a:t>20.03.19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581BB-25EE-A848-A1AD-896237A04908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6181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C263D9-142C-1140-A1F4-339AEF2935C2}" type="datetime1">
              <a:rPr lang="de-DE" smtClean="0"/>
              <a:pPr/>
              <a:t>20.03.19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581BB-25EE-A848-A1AD-896237A04908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2894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C263D9-142C-1140-A1F4-339AEF2935C2}" type="datetime1">
              <a:rPr lang="de-DE" smtClean="0"/>
              <a:pPr/>
              <a:t>20.03.19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581BB-25EE-A848-A1AD-896237A04908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3994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C263D9-142C-1140-A1F4-339AEF2935C2}" type="datetime1">
              <a:rPr lang="de-DE" smtClean="0"/>
              <a:pPr/>
              <a:t>20.03.19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581BB-25EE-A848-A1AD-896237A04908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8756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Spezialisten, die diese </a:t>
            </a:r>
            <a:r>
              <a:rPr lang="de-DE"/>
              <a:t>Förderungen erteilen.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C263D9-142C-1140-A1F4-339AEF2935C2}" type="datetime1">
              <a:rPr lang="de-DE" smtClean="0"/>
              <a:pPr/>
              <a:t>20.03.19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581BB-25EE-A848-A1AD-896237A04908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0803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  <a:p>
            <a:r>
              <a:rPr lang="de-DE"/>
              <a:t>----- Besprechungsnotizen (06.03.14 17:19) -----</a:t>
            </a:r>
          </a:p>
          <a:p>
            <a:r>
              <a:rPr lang="de-DE"/>
              <a:t>Wald-Chindsgi</a:t>
            </a:r>
          </a:p>
          <a:p>
            <a:r>
              <a:rPr lang="de-DE"/>
              <a:t>Turnen</a:t>
            </a:r>
          </a:p>
          <a:p>
            <a:endParaRPr lang="de-DE"/>
          </a:p>
          <a:p>
            <a:r>
              <a:rPr lang="de-DE"/>
              <a:t>beso: Tod eines Haustieres, Tod in der Familie,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DC263D9-142C-1140-A1F4-339AEF2935C2}" type="datetime1">
              <a:rPr lang="de-DE" smtClean="0"/>
              <a:pPr/>
              <a:t>20.03.19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581BB-25EE-A848-A1AD-896237A04908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7330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  <a:p>
            <a:r>
              <a:rPr lang="de-DE"/>
              <a:t>----- Besprechungsnotizen (06.03.14 17:19) -----</a:t>
            </a:r>
          </a:p>
          <a:p>
            <a:r>
              <a:rPr lang="de-DE"/>
              <a:t>Wald-Chindsgi</a:t>
            </a:r>
          </a:p>
          <a:p>
            <a:r>
              <a:rPr lang="de-DE"/>
              <a:t>Turnen</a:t>
            </a:r>
          </a:p>
          <a:p>
            <a:endParaRPr lang="de-DE"/>
          </a:p>
          <a:p>
            <a:r>
              <a:rPr lang="de-DE"/>
              <a:t>beso: Tod eines Haustieres, Tod in der Familie,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DC263D9-142C-1140-A1F4-339AEF2935C2}" type="datetime1">
              <a:rPr lang="de-DE" smtClean="0"/>
              <a:pPr/>
              <a:t>20.03.19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581BB-25EE-A848-A1AD-896237A04908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7330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C263D9-142C-1140-A1F4-339AEF2935C2}" type="datetime1">
              <a:rPr lang="de-DE" smtClean="0"/>
              <a:pPr/>
              <a:t>20.03.19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581BB-25EE-A848-A1AD-896237A04908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7976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C263D9-142C-1140-A1F4-339AEF2935C2}" type="datetime1">
              <a:rPr lang="de-DE" smtClean="0"/>
              <a:pPr/>
              <a:t>20.03.19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581BB-25EE-A848-A1AD-896237A04908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506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C263D9-142C-1140-A1F4-339AEF2935C2}" type="datetime1">
              <a:rPr lang="de-DE" smtClean="0"/>
              <a:pPr/>
              <a:t>20.03.19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581BB-25EE-A848-A1AD-896237A04908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40198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C263D9-142C-1140-A1F4-339AEF2935C2}" type="datetime1">
              <a:rPr lang="de-DE" smtClean="0"/>
              <a:pPr/>
              <a:t>20.03.19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581BB-25EE-A848-A1AD-896237A04908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07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  <a:p>
            <a:r>
              <a:rPr lang="de-DE"/>
              <a:t>----- Besprechungsnotizen (06.03.14 17:03) -----</a:t>
            </a:r>
          </a:p>
          <a:p>
            <a:r>
              <a:rPr lang="de-DE"/>
              <a:t>Zuteilungskriterien</a:t>
            </a:r>
          </a:p>
          <a:p>
            <a:r>
              <a:rPr lang="de-DE"/>
              <a:t>- VZE</a:t>
            </a:r>
          </a:p>
          <a:p>
            <a:r>
              <a:rPr lang="de-DE"/>
              <a:t>- Kl.grössen</a:t>
            </a:r>
          </a:p>
          <a:p>
            <a:r>
              <a:rPr lang="de-DE"/>
              <a:t>- Schulweglänge</a:t>
            </a:r>
          </a:p>
          <a:p>
            <a:r>
              <a:rPr lang="de-DE"/>
              <a:t>- Quartiere/Strassen zusammen</a:t>
            </a:r>
          </a:p>
          <a:p>
            <a:r>
              <a:rPr lang="de-DE"/>
              <a:t>- Mädchen - Knaben</a:t>
            </a:r>
          </a:p>
          <a:p>
            <a:r>
              <a:rPr lang="de-DE"/>
              <a:t>- Wünsche der Eltern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DC263D9-142C-1140-A1F4-339AEF2935C2}" type="datetime1">
              <a:rPr lang="de-DE" smtClean="0"/>
              <a:pPr/>
              <a:t>20.03.19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581BB-25EE-A848-A1AD-896237A04908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73163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C263D9-142C-1140-A1F4-339AEF2935C2}" type="datetime1">
              <a:rPr lang="de-DE" smtClean="0"/>
              <a:pPr/>
              <a:t>20.03.19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581BB-25EE-A848-A1AD-896237A04908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44635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C263D9-142C-1140-A1F4-339AEF2935C2}" type="datetime1">
              <a:rPr lang="de-DE" smtClean="0"/>
              <a:pPr/>
              <a:t>20.03.19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581BB-25EE-A848-A1AD-896237A04908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90947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C263D9-142C-1140-A1F4-339AEF2935C2}" type="datetime1">
              <a:rPr lang="de-DE" smtClean="0"/>
              <a:pPr/>
              <a:t>20.03.19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581BB-25EE-A848-A1AD-896237A04908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20865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----- Besprechungsnotizen (06.03.14 17:03) -----</a:t>
            </a:r>
          </a:p>
          <a:p>
            <a:r>
              <a:rPr lang="de-DE" dirty="0"/>
              <a:t>- zu </a:t>
            </a:r>
            <a:r>
              <a:rPr lang="de-DE" dirty="0" err="1"/>
              <a:t>Fuss</a:t>
            </a:r>
            <a:endParaRPr lang="de-DE" dirty="0"/>
          </a:p>
          <a:p>
            <a:r>
              <a:rPr lang="de-DE" dirty="0"/>
              <a:t>- Schulweglänge / Höhendifferenz</a:t>
            </a:r>
          </a:p>
          <a:p>
            <a:r>
              <a:rPr lang="de-DE" dirty="0"/>
              <a:t>- Zuteilungskriterien</a:t>
            </a:r>
          </a:p>
          <a:p>
            <a:r>
              <a:rPr lang="de-DE" dirty="0"/>
              <a:t>- immer Grüppchen pro Quartier/</a:t>
            </a:r>
            <a:r>
              <a:rPr lang="de-DE" dirty="0" err="1"/>
              <a:t>Strasse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DC263D9-142C-1140-A1F4-339AEF2935C2}" type="datetime1">
              <a:rPr lang="de-DE" smtClean="0"/>
              <a:pPr/>
              <a:t>20.03.19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581BB-25EE-A848-A1AD-896237A04908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75528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C263D9-142C-1140-A1F4-339AEF2935C2}" type="datetime1">
              <a:rPr lang="de-DE" smtClean="0"/>
              <a:pPr/>
              <a:t>20.03.19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581BB-25EE-A848-A1AD-896237A04908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00446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C263D9-142C-1140-A1F4-339AEF2935C2}" type="datetime1">
              <a:rPr lang="de-DE" smtClean="0"/>
              <a:pPr/>
              <a:t>20.03.19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581BB-25EE-A848-A1AD-896237A04908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18109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C263D9-142C-1140-A1F4-339AEF2935C2}" type="datetime1">
              <a:rPr lang="de-DE" smtClean="0"/>
              <a:pPr/>
              <a:t>20.03.19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581BB-25EE-A848-A1AD-896237A04908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0844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C263D9-142C-1140-A1F4-339AEF2935C2}" type="datetime1">
              <a:rPr lang="de-DE" smtClean="0"/>
              <a:pPr/>
              <a:t>20.03.19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581BB-25EE-A848-A1AD-896237A04908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4125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C263D9-142C-1140-A1F4-339AEF2935C2}" type="datetime1">
              <a:rPr lang="de-DE" smtClean="0"/>
              <a:pPr/>
              <a:t>20.03.19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581BB-25EE-A848-A1AD-896237A04908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202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C263D9-142C-1140-A1F4-339AEF2935C2}" type="datetime1">
              <a:rPr lang="de-DE" smtClean="0"/>
              <a:pPr/>
              <a:t>20.03.19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581BB-25EE-A848-A1AD-896237A04908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3002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C263D9-142C-1140-A1F4-339AEF2935C2}" type="datetime1">
              <a:rPr lang="de-DE" smtClean="0"/>
              <a:pPr/>
              <a:t>20.03.19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581BB-25EE-A848-A1AD-896237A04908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2970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C263D9-142C-1140-A1F4-339AEF2935C2}" type="datetime1">
              <a:rPr lang="de-DE" smtClean="0"/>
              <a:pPr/>
              <a:t>20.03.19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581BB-25EE-A848-A1AD-896237A04908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8427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C263D9-142C-1140-A1F4-339AEF2935C2}" type="datetime1">
              <a:rPr lang="de-DE" smtClean="0"/>
              <a:pPr/>
              <a:t>20.03.19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581BB-25EE-A848-A1AD-896237A04908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5145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C263D9-142C-1140-A1F4-339AEF2935C2}" type="datetime1">
              <a:rPr lang="de-DE" smtClean="0"/>
              <a:pPr/>
              <a:t>20.03.19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581BB-25EE-A848-A1AD-896237A04908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887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674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5129"/>
            <a:ext cx="9906000" cy="5232872"/>
          </a:xfrm>
          <a:prstGeom prst="rect">
            <a:avLst/>
          </a:prstGeom>
        </p:spPr>
      </p:pic>
      <p:sp>
        <p:nvSpPr>
          <p:cNvPr id="9" name="Rechteck 8"/>
          <p:cNvSpPr/>
          <p:nvPr userDrawn="1"/>
        </p:nvSpPr>
        <p:spPr>
          <a:xfrm>
            <a:off x="0" y="1229769"/>
            <a:ext cx="9906000" cy="103371"/>
          </a:xfrm>
          <a:prstGeom prst="rect">
            <a:avLst/>
          </a:prstGeom>
          <a:solidFill>
            <a:srgbClr val="FDE7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 userDrawn="1"/>
        </p:nvSpPr>
        <p:spPr>
          <a:xfrm>
            <a:off x="0" y="6570915"/>
            <a:ext cx="9906000" cy="2948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7" name="Datumsplatzhalter 3"/>
          <p:cNvSpPr txBox="1">
            <a:spLocks/>
          </p:cNvSpPr>
          <p:nvPr userDrawn="1"/>
        </p:nvSpPr>
        <p:spPr>
          <a:xfrm>
            <a:off x="309378" y="6613781"/>
            <a:ext cx="2311400" cy="19059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F8225-9CB6-4640-967C-A387C12D3AFD}" type="datetime1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20.03.19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11" name="Fußzeilenplatzhalter 4"/>
          <p:cNvSpPr txBox="1">
            <a:spLocks/>
          </p:cNvSpPr>
          <p:nvPr userDrawn="1"/>
        </p:nvSpPr>
        <p:spPr>
          <a:xfrm>
            <a:off x="3384550" y="6613781"/>
            <a:ext cx="3136900" cy="19059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7285222" y="6613781"/>
            <a:ext cx="2311400" cy="19059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06EA5-CA03-3540-BF07-D85817352A11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pic>
        <p:nvPicPr>
          <p:cNvPr id="13" name="Bild 12" descr="Logo_Inserat_schule_farbig.JP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128" y="408249"/>
            <a:ext cx="1224492" cy="6477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sgossau.ch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sa.zh.ch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hreporter.eu/de/beitrag/helikoptereltern-heben-wir-morgen-ab.12151/#.WMKjshiX-Rs" TargetMode="External"/><Relationship Id="rId5" Type="http://schemas.openxmlformats.org/officeDocument/2006/relationships/image" Target="../media/image6.png"/><Relationship Id="rId4" Type="http://schemas.openxmlformats.org/officeDocument/2006/relationships/hyperlink" Target="https://de.pinterest.com/pin/133348838947187348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29587" y="4038601"/>
            <a:ext cx="8519705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de-CH" sz="4200" b="1" dirty="0">
                <a:latin typeface="Arial Narrow"/>
                <a:ea typeface="Arial Narrow Bold" charset="0"/>
                <a:cs typeface="Arial Narrow"/>
              </a:rPr>
              <a:t>SCHULE GOSSAU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629587" y="4760913"/>
            <a:ext cx="896703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de-CH" sz="2800" dirty="0">
                <a:latin typeface="Arial Narrow"/>
                <a:ea typeface="Arial Narrow Bold" charset="0"/>
                <a:cs typeface="Arial Narrow"/>
              </a:rPr>
              <a:t>Elternabend Stufenübertritt Kindergarten - 1. Klasse, 14. März 2019</a:t>
            </a:r>
            <a:endParaRPr lang="de-CH" sz="2600" dirty="0">
              <a:latin typeface="Arial Narrow Bold" charset="0"/>
              <a:ea typeface="Arial Narrow Bold" charset="0"/>
              <a:cs typeface="Arial Narrow Bold" charset="0"/>
            </a:endParaRPr>
          </a:p>
          <a:p>
            <a:pPr>
              <a:spcBef>
                <a:spcPct val="50000"/>
              </a:spcBef>
            </a:pPr>
            <a:r>
              <a:rPr lang="de-CH" sz="2800" dirty="0">
                <a:latin typeface="Arial Narrow"/>
                <a:ea typeface="Arial Narrow Bold" charset="0"/>
                <a:cs typeface="Arial Narrow"/>
              </a:rPr>
              <a:t>Herzlich willkommen!</a:t>
            </a:r>
          </a:p>
        </p:txBody>
      </p:sp>
      <p:sp>
        <p:nvSpPr>
          <p:cNvPr id="5" name="Datumsplatzhalter 3"/>
          <p:cNvSpPr txBox="1">
            <a:spLocks/>
          </p:cNvSpPr>
          <p:nvPr/>
        </p:nvSpPr>
        <p:spPr>
          <a:xfrm>
            <a:off x="375920" y="6613781"/>
            <a:ext cx="2311400" cy="19059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9" name="Fußzeilenplatzhalter 4"/>
          <p:cNvSpPr txBox="1">
            <a:spLocks/>
          </p:cNvSpPr>
          <p:nvPr/>
        </p:nvSpPr>
        <p:spPr>
          <a:xfrm>
            <a:off x="3384550" y="6613781"/>
            <a:ext cx="3136900" cy="19059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90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10" name="Foliennummernplatzhalter 5"/>
          <p:cNvSpPr txBox="1">
            <a:spLocks/>
          </p:cNvSpPr>
          <p:nvPr/>
        </p:nvSpPr>
        <p:spPr>
          <a:xfrm>
            <a:off x="7285222" y="6613781"/>
            <a:ext cx="2311400" cy="19059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06EA5-CA03-3540-BF07-D85817352A11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pic>
        <p:nvPicPr>
          <p:cNvPr id="15" name="Bild 14" descr="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" y="1320540"/>
            <a:ext cx="9906001" cy="259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68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59981" y="1322128"/>
            <a:ext cx="942773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latin typeface="Arial Narrow"/>
                <a:cs typeface="Arial Narrow"/>
              </a:rPr>
              <a:t>Für einen guten Start in die erste Klasse ist es für Ihr Kind hilfreich, wenn es:</a:t>
            </a:r>
          </a:p>
          <a:p>
            <a:endParaRPr lang="de-DE" sz="1100" dirty="0">
              <a:latin typeface="Arial Narrow"/>
              <a:cs typeface="Arial Narrow"/>
            </a:endParaRPr>
          </a:p>
        </p:txBody>
      </p:sp>
      <p:pic>
        <p:nvPicPr>
          <p:cNvPr id="3" name="Bild 2" descr="Klass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394" y="1809750"/>
            <a:ext cx="4238484" cy="4651036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23875" y="3046229"/>
            <a:ext cx="4476750" cy="1112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SzPct val="120000"/>
            </a:pPr>
            <a:r>
              <a:rPr lang="de-DE" sz="2800" dirty="0">
                <a:latin typeface="Arial Narrow"/>
                <a:cs typeface="Arial Narrow"/>
              </a:rPr>
              <a:t>sich in einer </a:t>
            </a:r>
            <a:r>
              <a:rPr lang="de-DE" sz="2800" dirty="0" err="1">
                <a:latin typeface="Arial Narrow"/>
                <a:cs typeface="Arial Narrow"/>
              </a:rPr>
              <a:t>grossen</a:t>
            </a:r>
            <a:r>
              <a:rPr lang="de-DE" sz="2800" dirty="0">
                <a:latin typeface="Arial Narrow"/>
                <a:cs typeface="Arial Narrow"/>
              </a:rPr>
              <a:t> Gruppe einbringen und wohlfühlen kann.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23875" y="4158328"/>
            <a:ext cx="2967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latin typeface="Arial Narrow"/>
                <a:cs typeface="Arial Narrow"/>
              </a:rPr>
              <a:t>Freunde finden kann.</a:t>
            </a:r>
          </a:p>
        </p:txBody>
      </p:sp>
    </p:spTree>
    <p:extLst>
      <p:ext uri="{BB962C8B-B14F-4D97-AF65-F5344CB8AC3E}">
        <p14:creationId xmlns:p14="http://schemas.microsoft.com/office/powerpoint/2010/main" val="109359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125" y="1302451"/>
            <a:ext cx="9904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latin typeface="Arial Narrow"/>
                <a:cs typeface="Arial Narrow"/>
              </a:rPr>
              <a:t>Für einen guten Start in die erste Klasse ist es für alle Beteiligten hilfreich, wenn:</a:t>
            </a:r>
          </a:p>
        </p:txBody>
      </p:sp>
      <p:pic>
        <p:nvPicPr>
          <p:cNvPr id="4" name="Bild 3" descr="Eltern Lehrer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501" y="1764116"/>
            <a:ext cx="3598769" cy="4653497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7492017" y="6379875"/>
            <a:ext cx="167225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>
                <a:latin typeface="Arial Narrow"/>
                <a:cs typeface="Arial Narrow"/>
              </a:rPr>
              <a:t>ELK Verlag, </a:t>
            </a:r>
            <a:r>
              <a:rPr lang="de-DE" sz="800" dirty="0" err="1">
                <a:latin typeface="Arial Narrow"/>
                <a:cs typeface="Arial Narrow"/>
              </a:rPr>
              <a:t>Matiello</a:t>
            </a:r>
            <a:r>
              <a:rPr lang="de-DE" sz="800" dirty="0">
                <a:latin typeface="Arial Narrow"/>
                <a:cs typeface="Arial Narrow"/>
              </a:rPr>
              <a:t>, Kinder vor der Tür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60375" y="3190875"/>
            <a:ext cx="4968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Arial Narrow"/>
                <a:cs typeface="Arial Narrow"/>
              </a:rPr>
              <a:t>Eltern und Lehrpersonen am gleichen Strick ziehen.</a:t>
            </a:r>
          </a:p>
        </p:txBody>
      </p:sp>
    </p:spTree>
    <p:extLst>
      <p:ext uri="{BB962C8B-B14F-4D97-AF65-F5344CB8AC3E}">
        <p14:creationId xmlns:p14="http://schemas.microsoft.com/office/powerpoint/2010/main" val="948361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846635" y="1435062"/>
            <a:ext cx="1615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latin typeface="Arial Narrow"/>
                <a:cs typeface="Arial Narrow"/>
              </a:rPr>
              <a:t>Schulalltag:</a:t>
            </a:r>
          </a:p>
        </p:txBody>
      </p:sp>
      <p:pic>
        <p:nvPicPr>
          <p:cNvPr id="4" name="Bild 3" descr="Kopf Herz Hand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441" y="1435061"/>
            <a:ext cx="5015933" cy="5088857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5915014" y="6319183"/>
            <a:ext cx="167225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>
                <a:latin typeface="Arial Narrow"/>
                <a:cs typeface="Arial Narrow"/>
              </a:rPr>
              <a:t>ELK Verlag, </a:t>
            </a:r>
            <a:r>
              <a:rPr lang="de-DE" sz="800" dirty="0" err="1">
                <a:latin typeface="Arial Narrow"/>
                <a:cs typeface="Arial Narrow"/>
              </a:rPr>
              <a:t>Matiello</a:t>
            </a:r>
            <a:r>
              <a:rPr lang="de-DE" sz="800" dirty="0">
                <a:latin typeface="Arial Narrow"/>
                <a:cs typeface="Arial Narrow"/>
              </a:rPr>
              <a:t>, Kinder vor der Tür</a:t>
            </a:r>
          </a:p>
        </p:txBody>
      </p:sp>
    </p:spTree>
    <p:extLst>
      <p:ext uri="{BB962C8B-B14F-4D97-AF65-F5344CB8AC3E}">
        <p14:creationId xmlns:p14="http://schemas.microsoft.com/office/powerpoint/2010/main" val="59382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95300" y="506628"/>
            <a:ext cx="89154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de-CH" sz="3200" b="1" dirty="0">
                <a:latin typeface="Arial Narrow" pitchFamily="34" charset="0"/>
              </a:rPr>
              <a:t>Grundlagen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94407" y="1352704"/>
            <a:ext cx="8759856" cy="9536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Für Kinder </a:t>
            </a:r>
            <a:r>
              <a:rPr lang="de-CH" sz="2400" dirty="0">
                <a:latin typeface="Arial Narrow" pitchFamily="34" charset="0"/>
                <a:ea typeface="+mj-ea"/>
                <a:cs typeface="+mj-cs"/>
              </a:rPr>
              <a:t>und</a:t>
            </a:r>
            <a:r>
              <a:rPr kumimoji="0" lang="de-CH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 Klassen mit besonderen Bedürfnissen stellt die Schule eine Reihe von</a:t>
            </a:r>
            <a:r>
              <a:rPr kumimoji="0" lang="de-CH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 Hilfestellungen bereit:</a:t>
            </a:r>
            <a:endParaRPr kumimoji="0" lang="de-CH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394407" y="2306320"/>
            <a:ext cx="9016294" cy="4094480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/>
              <a:buChar char="•"/>
              <a:tabLst/>
              <a:defRPr/>
            </a:pP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tabLst/>
              <a:defRPr/>
            </a:pPr>
            <a:endParaRPr lang="de-DE" sz="3000" noProof="0" dirty="0">
              <a:latin typeface="Arial Narrow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tabLst/>
              <a:defRPr/>
            </a:pPr>
            <a:r>
              <a:rPr lang="de-DE" sz="3000" noProof="0" dirty="0" err="1">
                <a:latin typeface="Arial Narrow" pitchFamily="34" charset="0"/>
              </a:rPr>
              <a:t>Massnahmen</a:t>
            </a:r>
            <a:r>
              <a:rPr lang="de-DE" sz="3000" noProof="0" dirty="0">
                <a:latin typeface="Arial Narrow" pitchFamily="34" charset="0"/>
              </a:rPr>
              <a:t> eingeleitet durch ein </a:t>
            </a:r>
            <a:r>
              <a:rPr lang="de-DE" sz="3000" noProof="0" dirty="0">
                <a:solidFill>
                  <a:srgbClr val="000000"/>
                </a:solidFill>
                <a:latin typeface="Arial Narrow" pitchFamily="34" charset="0"/>
              </a:rPr>
              <a:t>gemeinsames</a:t>
            </a:r>
            <a:r>
              <a:rPr lang="de-DE" sz="3000" noProof="0" dirty="0">
                <a:latin typeface="Arial Narrow" pitchFamily="34" charset="0"/>
              </a:rPr>
              <a:t> Schulisches Standortgespräch (SSG)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tabLst/>
              <a:defRPr/>
            </a:pP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Char char="•"/>
              <a:tabLst/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Integrative Förderung (IF)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120000"/>
              <a:buFont typeface="Arial"/>
              <a:buChar char="•"/>
              <a:tabLst/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Logopädie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120000"/>
              <a:buFont typeface="Arial"/>
              <a:buChar char="•"/>
              <a:tabLst/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Psychomotorik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120000"/>
              <a:buFont typeface="Arial"/>
              <a:buChar char="•"/>
              <a:tabLst/>
              <a:defRPr/>
            </a:pPr>
            <a:r>
              <a:rPr lang="de-DE" sz="3000" noProof="0" dirty="0">
                <a:latin typeface="Arial Narrow" pitchFamily="34" charset="0"/>
              </a:rPr>
              <a:t>Abklärungen beim Schulpsychologischen Dienst (SPBD)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120000"/>
              <a:buFont typeface="Arial"/>
              <a:buChar char="•"/>
              <a:tabLst/>
              <a:defRPr/>
            </a:pPr>
            <a:r>
              <a:rPr kumimoji="0" lang="de-DE" sz="3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Förderkurs</a:t>
            </a:r>
            <a:endParaRPr kumimoji="0" lang="de-DE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120000"/>
              <a:tabLst/>
              <a:defRPr/>
            </a:pPr>
            <a:endParaRPr kumimoji="0" lang="de-DE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120000"/>
              <a:tabLst/>
              <a:defRPr/>
            </a:pPr>
            <a:r>
              <a:rPr lang="de-DE" sz="3000" noProof="0" dirty="0" err="1">
                <a:latin typeface="Arial Narrow" pitchFamily="34" charset="0"/>
              </a:rPr>
              <a:t>Massnahme</a:t>
            </a:r>
            <a:r>
              <a:rPr lang="de-DE" sz="3000" noProof="0" dirty="0">
                <a:latin typeface="Arial Narrow" pitchFamily="34" charset="0"/>
              </a:rPr>
              <a:t> aufgrund einer </a:t>
            </a:r>
            <a:r>
              <a:rPr lang="de-DE" sz="3000" noProof="0" dirty="0" err="1">
                <a:latin typeface="Arial Narrow" pitchFamily="34" charset="0"/>
              </a:rPr>
              <a:t>Sprachstandserfassung</a:t>
            </a:r>
            <a:endParaRPr lang="de-DE" sz="3000" noProof="0" dirty="0">
              <a:latin typeface="Arial Narrow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120000"/>
              <a:tabLst/>
              <a:defRPr/>
            </a:pP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  <a:p>
            <a:pPr marL="342900" indent="-342900">
              <a:spcBef>
                <a:spcPct val="20000"/>
              </a:spcBef>
              <a:buSzPct val="120000"/>
              <a:buFont typeface="Arial"/>
              <a:buChar char="•"/>
              <a:defRPr/>
            </a:pPr>
            <a:r>
              <a:rPr lang="de-DE" sz="3000" dirty="0">
                <a:latin typeface="Arial Narrow" pitchFamily="34" charset="0"/>
              </a:rPr>
              <a:t>Deutsch als Zweitsprache (</a:t>
            </a:r>
            <a:r>
              <a:rPr lang="de-DE" sz="3000" dirty="0" err="1">
                <a:latin typeface="Arial Narrow" pitchFamily="34" charset="0"/>
              </a:rPr>
              <a:t>DaZ</a:t>
            </a:r>
            <a:r>
              <a:rPr lang="de-DE" sz="3000" dirty="0">
                <a:latin typeface="Arial Narrow" pitchFamily="34" charset="0"/>
              </a:rPr>
              <a:t>)</a:t>
            </a:r>
          </a:p>
          <a:p>
            <a:pPr>
              <a:spcBef>
                <a:spcPct val="20000"/>
              </a:spcBef>
              <a:buSzPct val="120000"/>
              <a:defRPr/>
            </a:pPr>
            <a:endParaRPr lang="de-DE" sz="3000" dirty="0">
              <a:latin typeface="Arial Narrow" pitchFamily="34" charset="0"/>
            </a:endParaRPr>
          </a:p>
          <a:p>
            <a:pPr>
              <a:spcBef>
                <a:spcPct val="20000"/>
              </a:spcBef>
              <a:buSzPct val="120000"/>
              <a:defRPr/>
            </a:pPr>
            <a:r>
              <a:rPr lang="de-DE" sz="3000" dirty="0" err="1">
                <a:latin typeface="Arial Narrow" pitchFamily="34" charset="0"/>
              </a:rPr>
              <a:t>Massnahme</a:t>
            </a:r>
            <a:r>
              <a:rPr lang="de-DE" sz="3000" dirty="0">
                <a:latin typeface="Arial Narrow" pitchFamily="34" charset="0"/>
              </a:rPr>
              <a:t> aufgrund eines gemeinsamen Gespräches, einer Klassenintervention oder auf direkten Wunsch der Eltern</a:t>
            </a:r>
          </a:p>
          <a:p>
            <a:pPr>
              <a:spcBef>
                <a:spcPct val="20000"/>
              </a:spcBef>
              <a:buSzPct val="120000"/>
              <a:defRPr/>
            </a:pP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120000"/>
              <a:buFont typeface="Arial"/>
              <a:buChar char="•"/>
              <a:tabLst/>
              <a:defRPr/>
            </a:pPr>
            <a:r>
              <a:rPr lang="de-DE" sz="3000" dirty="0">
                <a:latin typeface="Arial Narrow" pitchFamily="34" charset="0"/>
              </a:rPr>
              <a:t>Schulsozialarbeit (SSA)</a:t>
            </a:r>
            <a:endParaRPr kumimoji="0" lang="de-DE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120000"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Arial"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Arial"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04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95300" y="506628"/>
            <a:ext cx="89154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de-CH" sz="3200" b="1" dirty="0">
                <a:latin typeface="Arial Narrow" pitchFamily="34" charset="0"/>
              </a:rPr>
              <a:t>Grundlagen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495300" y="1484784"/>
            <a:ext cx="8658962" cy="7920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Rechte der Eltern</a:t>
            </a:r>
            <a:endParaRPr kumimoji="0" lang="de-CH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504473" y="2183739"/>
            <a:ext cx="8915400" cy="38529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/>
              <a:buChar char="•"/>
              <a:tabLst/>
              <a:defRPr/>
            </a:pP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Informationen über schul- und alltagsrelevante Themen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Mitwirkung bei Schullaufbahnentscheiden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Char char="•"/>
              <a:tabLst/>
              <a:defRPr/>
            </a:pPr>
            <a:r>
              <a:rPr lang="de-DE" sz="2800" dirty="0">
                <a:latin typeface="Arial Narrow" pitchFamily="34" charset="0"/>
              </a:rPr>
              <a:t>Unterrichtsbesuche</a:t>
            </a:r>
          </a:p>
        </p:txBody>
      </p:sp>
    </p:spTree>
    <p:extLst>
      <p:ext uri="{BB962C8B-B14F-4D97-AF65-F5344CB8AC3E}">
        <p14:creationId xmlns:p14="http://schemas.microsoft.com/office/powerpoint/2010/main" val="60205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95300" y="506628"/>
            <a:ext cx="89154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de-CH" sz="3200" b="1" dirty="0">
                <a:latin typeface="Arial Narrow" pitchFamily="34" charset="0"/>
              </a:rPr>
              <a:t>Grundlagen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495300" y="1484784"/>
            <a:ext cx="8658962" cy="7920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Pflichten der Eltern</a:t>
            </a:r>
            <a:endParaRPr kumimoji="0" lang="de-CH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504473" y="2183739"/>
            <a:ext cx="8915400" cy="38529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/>
              <a:buChar char="•"/>
              <a:tabLst/>
              <a:defRPr/>
            </a:pP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Kind </a:t>
            </a:r>
            <a:r>
              <a:rPr kumimoji="0" lang="de-DE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pünktlich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und regelmässig in die</a:t>
            </a:r>
            <a:r>
              <a:rPr kumimoji="0" lang="de-DE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Schule 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schicken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tabLst/>
              <a:defRPr/>
            </a:pPr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Kind ausgeruht und </a:t>
            </a:r>
            <a:r>
              <a:rPr kumimoji="0" lang="de-DE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zweckmässig gekleidet 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zur Schule schicken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tabLst/>
              <a:defRPr/>
            </a:pPr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Schule über besondere Ereignisse informieren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tabLst/>
              <a:defRPr/>
            </a:pPr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Char char="•"/>
              <a:tabLst/>
              <a:defRPr/>
            </a:pPr>
            <a:r>
              <a:rPr lang="de-DE" sz="2800" noProof="0" dirty="0">
                <a:latin typeface="Arial Narrow" pitchFamily="34" charset="0"/>
              </a:rPr>
              <a:t>a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n Gesprächen teilnehmen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tabLst/>
              <a:defRPr/>
            </a:pPr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Char char="•"/>
              <a:tabLst/>
              <a:defRPr/>
            </a:pPr>
            <a:r>
              <a:rPr lang="de-DE" sz="2800" noProof="0" dirty="0">
                <a:latin typeface="Arial Narrow" pitchFamily="34" charset="0"/>
              </a:rPr>
              <a:t>a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n obligatorischen Elternveranstaltungen teilnehmen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Char char="•"/>
              <a:tabLst/>
              <a:defRPr/>
            </a:pPr>
            <a:r>
              <a:rPr lang="de-DE" sz="2800" dirty="0">
                <a:latin typeface="Arial Narrow" pitchFamily="34" charset="0"/>
              </a:rPr>
              <a:t>für 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den Schulweg sind die Eltern verantwortlich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Arial"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92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25500" y="609601"/>
            <a:ext cx="797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Arial Narrow" pitchFamily="34" charset="0"/>
              </a:rPr>
              <a:t>Schulsozialarbeit: SSA</a:t>
            </a:r>
            <a:endParaRPr lang="de-DE" sz="3200" dirty="0"/>
          </a:p>
        </p:txBody>
      </p:sp>
      <p:sp>
        <p:nvSpPr>
          <p:cNvPr id="3" name="Textfeld 2"/>
          <p:cNvSpPr txBox="1"/>
          <p:nvPr/>
        </p:nvSpPr>
        <p:spPr>
          <a:xfrm>
            <a:off x="825501" y="1799302"/>
            <a:ext cx="231294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>
                <a:latin typeface="Arial Narrow"/>
                <a:cs typeface="Arial Narrow"/>
              </a:rPr>
              <a:t>Bianca </a:t>
            </a:r>
            <a:r>
              <a:rPr lang="de-DE" dirty="0" err="1">
                <a:latin typeface="Arial Narrow"/>
                <a:cs typeface="Arial Narrow"/>
              </a:rPr>
              <a:t>Garbers</a:t>
            </a:r>
            <a:endParaRPr lang="de-DE" dirty="0">
              <a:latin typeface="Arial Narrow"/>
              <a:cs typeface="Arial Narrow"/>
            </a:endParaRPr>
          </a:p>
          <a:p>
            <a:pPr>
              <a:lnSpc>
                <a:spcPct val="150000"/>
              </a:lnSpc>
            </a:pPr>
            <a:r>
              <a:rPr lang="de-DE" dirty="0">
                <a:latin typeface="Arial Narrow"/>
                <a:cs typeface="Arial Narrow"/>
              </a:rPr>
              <a:t>SSA Primarschulen</a:t>
            </a:r>
          </a:p>
          <a:p>
            <a:pPr>
              <a:lnSpc>
                <a:spcPct val="150000"/>
              </a:lnSpc>
            </a:pPr>
            <a:r>
              <a:rPr lang="de-DE" dirty="0" err="1">
                <a:latin typeface="Arial Narrow"/>
                <a:cs typeface="Arial Narrow"/>
              </a:rPr>
              <a:t>Bergstrasse</a:t>
            </a:r>
            <a:r>
              <a:rPr lang="de-DE" dirty="0">
                <a:latin typeface="Arial Narrow"/>
                <a:cs typeface="Arial Narrow"/>
              </a:rPr>
              <a:t> 47</a:t>
            </a:r>
          </a:p>
          <a:p>
            <a:pPr>
              <a:lnSpc>
                <a:spcPct val="150000"/>
              </a:lnSpc>
            </a:pPr>
            <a:r>
              <a:rPr lang="de-DE" dirty="0">
                <a:latin typeface="Arial Narrow"/>
                <a:cs typeface="Arial Narrow"/>
              </a:rPr>
              <a:t>8625 Gossau ZH</a:t>
            </a:r>
          </a:p>
          <a:p>
            <a:pPr>
              <a:lnSpc>
                <a:spcPct val="150000"/>
              </a:lnSpc>
            </a:pPr>
            <a:r>
              <a:rPr lang="de-DE" dirty="0">
                <a:latin typeface="Arial Narrow"/>
                <a:cs typeface="Arial Narrow"/>
              </a:rPr>
              <a:t>044 936 56 98</a:t>
            </a:r>
          </a:p>
          <a:p>
            <a:pPr>
              <a:lnSpc>
                <a:spcPct val="150000"/>
              </a:lnSpc>
            </a:pPr>
            <a:r>
              <a:rPr lang="de-DE" dirty="0">
                <a:latin typeface="Arial Narrow"/>
                <a:cs typeface="Arial Narrow"/>
              </a:rPr>
              <a:t>079 846 03 16</a:t>
            </a:r>
          </a:p>
          <a:p>
            <a:pPr>
              <a:lnSpc>
                <a:spcPct val="150000"/>
              </a:lnSpc>
            </a:pPr>
            <a:r>
              <a:rPr lang="de-DE" dirty="0" err="1">
                <a:latin typeface="Arial Narrow"/>
                <a:cs typeface="Arial Narrow"/>
              </a:rPr>
              <a:t>www.schulegossau-zh.ch</a:t>
            </a:r>
            <a:endParaRPr lang="de-DE" dirty="0">
              <a:latin typeface="Arial Narrow"/>
              <a:cs typeface="Arial Narrow"/>
            </a:endParaRPr>
          </a:p>
          <a:p>
            <a:pPr>
              <a:lnSpc>
                <a:spcPct val="150000"/>
              </a:lnSpc>
            </a:pPr>
            <a:r>
              <a:rPr lang="de-DE" dirty="0">
                <a:latin typeface="Arial Narrow"/>
                <a:cs typeface="Arial Narrow"/>
              </a:rPr>
              <a:t>Mo, Di, Do &amp; Fr</a:t>
            </a:r>
          </a:p>
          <a:p>
            <a:endParaRPr lang="de-DE" dirty="0"/>
          </a:p>
        </p:txBody>
      </p:sp>
      <p:pic>
        <p:nvPicPr>
          <p:cNvPr id="4" name="Bild 3" descr="Umschlag Ratgeber OSG Titelblat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370" y="1799301"/>
            <a:ext cx="2959263" cy="38649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894560" y="1799301"/>
            <a:ext cx="231294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>
                <a:latin typeface="Arial Narrow"/>
                <a:cs typeface="Arial Narrow"/>
              </a:rPr>
              <a:t>Yves Tappert</a:t>
            </a:r>
          </a:p>
          <a:p>
            <a:pPr>
              <a:lnSpc>
                <a:spcPct val="150000"/>
              </a:lnSpc>
            </a:pPr>
            <a:r>
              <a:rPr lang="de-DE" dirty="0">
                <a:latin typeface="Arial Narrow"/>
                <a:cs typeface="Arial Narrow"/>
              </a:rPr>
              <a:t>SSA SH </a:t>
            </a:r>
            <a:r>
              <a:rPr lang="de-DE" dirty="0" err="1">
                <a:latin typeface="Arial Narrow"/>
                <a:cs typeface="Arial Narrow"/>
              </a:rPr>
              <a:t>Chapf</a:t>
            </a:r>
            <a:r>
              <a:rPr lang="de-DE" dirty="0">
                <a:latin typeface="Arial Narrow"/>
                <a:cs typeface="Arial Narrow"/>
              </a:rPr>
              <a:t> + Sek</a:t>
            </a:r>
          </a:p>
          <a:p>
            <a:pPr>
              <a:lnSpc>
                <a:spcPct val="150000"/>
              </a:lnSpc>
            </a:pPr>
            <a:r>
              <a:rPr lang="de-DE" dirty="0" err="1">
                <a:latin typeface="Arial Narrow"/>
                <a:cs typeface="Arial Narrow"/>
              </a:rPr>
              <a:t>Bergstrasse</a:t>
            </a:r>
            <a:r>
              <a:rPr lang="de-DE" dirty="0">
                <a:latin typeface="Arial Narrow"/>
                <a:cs typeface="Arial Narrow"/>
              </a:rPr>
              <a:t> 47</a:t>
            </a:r>
          </a:p>
          <a:p>
            <a:pPr>
              <a:lnSpc>
                <a:spcPct val="150000"/>
              </a:lnSpc>
            </a:pPr>
            <a:r>
              <a:rPr lang="de-DE" dirty="0">
                <a:latin typeface="Arial Narrow"/>
                <a:cs typeface="Arial Narrow"/>
              </a:rPr>
              <a:t>8625 Gossau ZH</a:t>
            </a:r>
          </a:p>
          <a:p>
            <a:pPr>
              <a:lnSpc>
                <a:spcPct val="150000"/>
              </a:lnSpc>
            </a:pPr>
            <a:r>
              <a:rPr lang="de-DE" dirty="0">
                <a:latin typeface="Arial Narrow"/>
                <a:cs typeface="Arial Narrow"/>
              </a:rPr>
              <a:t>044 936 56 98</a:t>
            </a:r>
          </a:p>
          <a:p>
            <a:pPr>
              <a:lnSpc>
                <a:spcPct val="150000"/>
              </a:lnSpc>
            </a:pPr>
            <a:r>
              <a:rPr lang="fi-FI" dirty="0">
                <a:latin typeface="Arial Narrow" charset="0"/>
                <a:ea typeface="Arial Narrow" charset="0"/>
                <a:cs typeface="Arial Narrow" charset="0"/>
              </a:rPr>
              <a:t>079 963 38 58</a:t>
            </a:r>
          </a:p>
          <a:p>
            <a:pPr>
              <a:lnSpc>
                <a:spcPct val="150000"/>
              </a:lnSpc>
            </a:pPr>
            <a:r>
              <a:rPr lang="de-DE" dirty="0" err="1">
                <a:latin typeface="Arial Narrow"/>
                <a:cs typeface="Arial Narrow"/>
              </a:rPr>
              <a:t>www.schulegossau-zh.ch</a:t>
            </a:r>
            <a:endParaRPr lang="de-DE" dirty="0">
              <a:latin typeface="Arial Narrow"/>
              <a:cs typeface="Arial Narrow"/>
            </a:endParaRPr>
          </a:p>
          <a:p>
            <a:pPr>
              <a:lnSpc>
                <a:spcPct val="150000"/>
              </a:lnSpc>
            </a:pPr>
            <a:r>
              <a:rPr lang="de-DE" dirty="0">
                <a:latin typeface="Arial Narrow"/>
                <a:cs typeface="Arial Narrow"/>
              </a:rPr>
              <a:t>Mo, Di, Mi, Do &amp; Fr</a:t>
            </a:r>
          </a:p>
        </p:txBody>
      </p:sp>
    </p:spTree>
    <p:extLst>
      <p:ext uri="{BB962C8B-B14F-4D97-AF65-F5344CB8AC3E}">
        <p14:creationId xmlns:p14="http://schemas.microsoft.com/office/powerpoint/2010/main" val="742091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2796C2D-2E5E-7D46-AA63-7FF6E176FC69}"/>
              </a:ext>
            </a:extLst>
          </p:cNvPr>
          <p:cNvSpPr txBox="1"/>
          <p:nvPr/>
        </p:nvSpPr>
        <p:spPr>
          <a:xfrm>
            <a:off x="1024128" y="2139256"/>
            <a:ext cx="7772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de-DE" sz="2800" dirty="0">
                <a:latin typeface="Arial Narrow"/>
                <a:cs typeface="Arial Narrow"/>
              </a:rPr>
              <a:t>Schweigepflicht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de-DE" sz="2800" dirty="0">
                <a:latin typeface="Arial Narrow"/>
                <a:cs typeface="Arial Narrow"/>
              </a:rPr>
              <a:t>Freiwilligkeit (mit Ausnahmen)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de-DE" sz="2800" dirty="0">
                <a:latin typeface="Arial Narrow"/>
                <a:cs typeface="Arial Narrow"/>
              </a:rPr>
              <a:t>Transparenz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de-DE" sz="2800" dirty="0" err="1">
                <a:latin typeface="Arial Narrow"/>
                <a:cs typeface="Arial Narrow"/>
              </a:rPr>
              <a:t>Niederschwelligkeit</a:t>
            </a:r>
            <a:endParaRPr lang="de-DE" sz="2800" dirty="0">
              <a:latin typeface="Arial Narrow"/>
              <a:cs typeface="Arial Narrow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de-DE" sz="2800" dirty="0">
                <a:latin typeface="Arial Narrow"/>
                <a:cs typeface="Arial Narrow"/>
              </a:rPr>
              <a:t>Neutrale Stelle im System Schule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de-DE" sz="2800" dirty="0">
                <a:latin typeface="Arial Narrow"/>
                <a:cs typeface="Arial Narrow"/>
              </a:rPr>
              <a:t>Ressourcen- und lösungsorientierte Arbeitsweise</a:t>
            </a:r>
          </a:p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1988708-F4CF-7141-B970-B50849185660}"/>
              </a:ext>
            </a:extLst>
          </p:cNvPr>
          <p:cNvSpPr txBox="1"/>
          <p:nvPr/>
        </p:nvSpPr>
        <p:spPr>
          <a:xfrm>
            <a:off x="1005840" y="603504"/>
            <a:ext cx="3044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Schulsozialarbeit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F982D1F-7C11-9441-9CC6-82E55D07D6B9}"/>
              </a:ext>
            </a:extLst>
          </p:cNvPr>
          <p:cNvSpPr txBox="1"/>
          <p:nvPr/>
        </p:nvSpPr>
        <p:spPr>
          <a:xfrm>
            <a:off x="1024128" y="1554480"/>
            <a:ext cx="3438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Grundsätze der SSA</a:t>
            </a:r>
          </a:p>
        </p:txBody>
      </p:sp>
    </p:spTree>
    <p:extLst>
      <p:ext uri="{BB962C8B-B14F-4D97-AF65-F5344CB8AC3E}">
        <p14:creationId xmlns:p14="http://schemas.microsoft.com/office/powerpoint/2010/main" val="970687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647700" y="1659285"/>
            <a:ext cx="76581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latin typeface="Arial Narrow"/>
                <a:cs typeface="Arial Narrow"/>
              </a:rPr>
              <a:t>Zweck</a:t>
            </a:r>
            <a:endParaRPr lang="de-DE" sz="2800" b="1" dirty="0">
              <a:latin typeface="Arial Narrow"/>
              <a:cs typeface="Arial Narrow"/>
            </a:endParaRPr>
          </a:p>
          <a:p>
            <a:endParaRPr lang="de-DE" sz="2800" b="1" dirty="0">
              <a:latin typeface="Arial Narrow"/>
              <a:cs typeface="Arial Narrow"/>
            </a:endParaRPr>
          </a:p>
          <a:p>
            <a:pPr marL="742950" lvl="1" indent="-285750">
              <a:buClr>
                <a:srgbClr val="92D050"/>
              </a:buClr>
              <a:buFont typeface="Arial" charset="0"/>
              <a:buChar char="•"/>
            </a:pPr>
            <a:r>
              <a:rPr lang="de-DE" sz="2800" dirty="0">
                <a:latin typeface="Arial Narrow" charset="0"/>
                <a:ea typeface="Arial Narrow" charset="0"/>
                <a:cs typeface="Arial Narrow" charset="0"/>
              </a:rPr>
              <a:t>Aktive Mitgestaltung schulisches und  </a:t>
            </a:r>
            <a:r>
              <a:rPr lang="de-DE" sz="2800" dirty="0" err="1">
                <a:latin typeface="Arial Narrow" charset="0"/>
                <a:ea typeface="Arial Narrow" charset="0"/>
                <a:cs typeface="Arial Narrow" charset="0"/>
              </a:rPr>
              <a:t>ausserschulisches</a:t>
            </a:r>
            <a:r>
              <a:rPr lang="de-DE" sz="2800" dirty="0">
                <a:latin typeface="Arial Narrow" charset="0"/>
                <a:ea typeface="Arial Narrow" charset="0"/>
                <a:cs typeface="Arial Narrow" charset="0"/>
              </a:rPr>
              <a:t> Umfeld</a:t>
            </a:r>
          </a:p>
          <a:p>
            <a:pPr marL="742950" lvl="1" indent="-285750">
              <a:buClr>
                <a:srgbClr val="92D050"/>
              </a:buClr>
              <a:buFont typeface="Arial" charset="0"/>
              <a:buChar char="•"/>
            </a:pPr>
            <a:r>
              <a:rPr lang="de-DE" sz="2800" dirty="0">
                <a:latin typeface="Arial Narrow" charset="0"/>
                <a:ea typeface="Arial Narrow" charset="0"/>
                <a:cs typeface="Arial Narrow" charset="0"/>
              </a:rPr>
              <a:t>Förderung der Zusammenarbeit</a:t>
            </a:r>
            <a:br>
              <a:rPr lang="de-DE" sz="2800" dirty="0">
                <a:latin typeface="Arial Narrow" charset="0"/>
                <a:ea typeface="Arial Narrow" charset="0"/>
                <a:cs typeface="Arial Narrow" charset="0"/>
              </a:rPr>
            </a:br>
            <a:r>
              <a:rPr lang="de-DE" sz="2800" dirty="0">
                <a:latin typeface="Arial Narrow" charset="0"/>
                <a:ea typeface="Arial Narrow" charset="0"/>
                <a:cs typeface="Arial Narrow" charset="0"/>
              </a:rPr>
              <a:t>Schule          Elternhaus</a:t>
            </a:r>
          </a:p>
          <a:p>
            <a:pPr marL="742950" lvl="1" indent="-285750">
              <a:buClr>
                <a:srgbClr val="92D050"/>
              </a:buClr>
              <a:buFont typeface="Arial" charset="0"/>
              <a:buChar char="•"/>
            </a:pPr>
            <a:endParaRPr lang="de-DE" sz="2800" dirty="0">
              <a:latin typeface="Arial Narrow" charset="0"/>
              <a:ea typeface="Arial Narrow" charset="0"/>
              <a:cs typeface="Arial Narrow" charset="0"/>
            </a:endParaRPr>
          </a:p>
          <a:p>
            <a:pPr marL="742950" lvl="1" indent="-285750">
              <a:buClr>
                <a:srgbClr val="92D050"/>
              </a:buClr>
              <a:buFont typeface="Arial" charset="0"/>
              <a:buChar char="•"/>
            </a:pPr>
            <a:r>
              <a:rPr lang="de-DE" sz="2800" dirty="0">
                <a:latin typeface="Arial Narrow" charset="0"/>
                <a:ea typeface="Arial Narrow" charset="0"/>
                <a:cs typeface="Arial Narrow" charset="0"/>
                <a:sym typeface="Wingdings"/>
              </a:rPr>
              <a:t>    Das Wohl der Kinder steht im Mittelpunkt</a:t>
            </a:r>
            <a:endParaRPr lang="de-DE" sz="28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9" name="Bild 8" descr="EMW_Logo_SchuleGossa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00" y="1472518"/>
            <a:ext cx="1511300" cy="647247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57200" y="506628"/>
            <a:ext cx="82296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de-CH" sz="3200" b="1" dirty="0">
                <a:latin typeface="Arial Narrow" pitchFamily="34" charset="0"/>
              </a:rPr>
              <a:t> Elternmitwirkung</a:t>
            </a:r>
          </a:p>
        </p:txBody>
      </p:sp>
      <p:sp>
        <p:nvSpPr>
          <p:cNvPr id="11" name="Pfeil nach links und rechts 10"/>
          <p:cNvSpPr/>
          <p:nvPr/>
        </p:nvSpPr>
        <p:spPr>
          <a:xfrm>
            <a:off x="2438400" y="4038600"/>
            <a:ext cx="647700" cy="216000"/>
          </a:xfrm>
          <a:prstGeom prst="leftRightArrow">
            <a:avLst/>
          </a:prstGeom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 nach rechts 11"/>
          <p:cNvSpPr/>
          <p:nvPr/>
        </p:nvSpPr>
        <p:spPr>
          <a:xfrm>
            <a:off x="1447801" y="4876801"/>
            <a:ext cx="251998" cy="251998"/>
          </a:xfrm>
          <a:prstGeom prst="rightArrow">
            <a:avLst/>
          </a:prstGeom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 nach rechts 12"/>
          <p:cNvSpPr/>
          <p:nvPr/>
        </p:nvSpPr>
        <p:spPr>
          <a:xfrm rot="10800000">
            <a:off x="7228304" y="4876801"/>
            <a:ext cx="251996" cy="251996"/>
          </a:xfrm>
          <a:prstGeom prst="rightArrow">
            <a:avLst/>
          </a:prstGeom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8403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506628"/>
            <a:ext cx="82296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de-CH" sz="3200" b="1" dirty="0">
                <a:latin typeface="Arial Narrow" pitchFamily="34" charset="0"/>
              </a:rPr>
              <a:t> Elternmitwirkung</a:t>
            </a:r>
          </a:p>
        </p:txBody>
      </p:sp>
      <p:sp>
        <p:nvSpPr>
          <p:cNvPr id="3" name="Inhaltsplatzhalter 2"/>
          <p:cNvSpPr txBox="1">
            <a:spLocks/>
          </p:cNvSpPr>
          <p:nvPr/>
        </p:nvSpPr>
        <p:spPr>
          <a:xfrm>
            <a:off x="611560" y="2348880"/>
            <a:ext cx="8229600" cy="406531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buFont typeface="Arial"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Arial"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57201" y="1472518"/>
            <a:ext cx="822959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latin typeface="Arial Narrow"/>
                <a:cs typeface="Arial Narrow"/>
              </a:rPr>
              <a:t>Organisation</a:t>
            </a:r>
            <a:endParaRPr lang="de-DE" sz="2400" b="1" dirty="0">
              <a:latin typeface="Arial Narrow"/>
              <a:cs typeface="Arial Narrow"/>
            </a:endParaRPr>
          </a:p>
          <a:p>
            <a:pPr marL="742950" lvl="1" indent="-285750">
              <a:buClr>
                <a:srgbClr val="92D050"/>
              </a:buClr>
              <a:buFont typeface="Arial" charset="0"/>
              <a:buChar char="•"/>
            </a:pPr>
            <a:r>
              <a:rPr lang="de-DE" sz="2400" dirty="0">
                <a:latin typeface="Arial Narrow"/>
                <a:cs typeface="Arial Narrow"/>
              </a:rPr>
              <a:t>5 Elternteams, gesamthaft ca. 100 Elterndelegierte</a:t>
            </a:r>
            <a:endParaRPr lang="de-DE" sz="2800" dirty="0">
              <a:latin typeface="Arial Narrow" charset="0"/>
              <a:ea typeface="Arial Narrow" charset="0"/>
              <a:cs typeface="Arial Narrow" charset="0"/>
            </a:endParaRPr>
          </a:p>
          <a:p>
            <a:endParaRPr lang="de-DE" sz="1600" dirty="0">
              <a:latin typeface="Arial Narrow"/>
              <a:cs typeface="Arial Narrow"/>
            </a:endParaRPr>
          </a:p>
          <a:p>
            <a:pPr marL="615950" indent="-285750"/>
            <a:r>
              <a:rPr lang="de-DE" sz="2400" b="1" dirty="0" err="1">
                <a:latin typeface="Arial Narrow"/>
                <a:cs typeface="Arial Narrow"/>
              </a:rPr>
              <a:t>Bertschikon</a:t>
            </a:r>
            <a:endParaRPr lang="de-DE" sz="2400" b="1" dirty="0">
              <a:latin typeface="Arial Narrow"/>
              <a:cs typeface="Arial Narrow"/>
            </a:endParaRPr>
          </a:p>
          <a:p>
            <a:pPr marL="615950" lvl="1" indent="-285750">
              <a:buClr>
                <a:srgbClr val="92D050"/>
              </a:buClr>
              <a:buFont typeface="Arial" charset="0"/>
              <a:buChar char="•"/>
            </a:pPr>
            <a:r>
              <a:rPr lang="de-DE" sz="2400" dirty="0">
                <a:latin typeface="Arial Narrow"/>
                <a:cs typeface="Arial Narrow"/>
              </a:rPr>
              <a:t> SH </a:t>
            </a:r>
            <a:r>
              <a:rPr lang="de-DE" sz="2400" dirty="0" err="1">
                <a:latin typeface="Arial Narrow"/>
                <a:cs typeface="Arial Narrow"/>
              </a:rPr>
              <a:t>Männetsriet</a:t>
            </a:r>
            <a:r>
              <a:rPr lang="de-DE" sz="2400" dirty="0">
                <a:latin typeface="Arial Narrow"/>
                <a:cs typeface="Arial Narrow"/>
              </a:rPr>
              <a:t> und </a:t>
            </a:r>
            <a:r>
              <a:rPr lang="de-DE" sz="2400" dirty="0" err="1">
                <a:latin typeface="Arial Narrow"/>
                <a:cs typeface="Arial Narrow"/>
              </a:rPr>
              <a:t>KiGa</a:t>
            </a:r>
            <a:r>
              <a:rPr lang="de-DE" sz="2400" dirty="0">
                <a:latin typeface="Arial Narrow"/>
                <a:cs typeface="Arial Narrow"/>
              </a:rPr>
              <a:t> (ca. 10 </a:t>
            </a:r>
            <a:r>
              <a:rPr lang="de-DE" sz="2400" dirty="0" err="1">
                <a:latin typeface="Arial Narrow"/>
                <a:cs typeface="Arial Narrow"/>
              </a:rPr>
              <a:t>ElDel</a:t>
            </a:r>
            <a:r>
              <a:rPr lang="de-DE" sz="2400" dirty="0">
                <a:latin typeface="Arial Narrow"/>
                <a:cs typeface="Arial Narrow"/>
              </a:rPr>
              <a:t>)</a:t>
            </a:r>
            <a:endParaRPr lang="de-DE" sz="2800" dirty="0">
              <a:latin typeface="Arial Narrow" charset="0"/>
              <a:ea typeface="Arial Narrow" charset="0"/>
              <a:cs typeface="Arial Narrow" charset="0"/>
            </a:endParaRPr>
          </a:p>
          <a:p>
            <a:pPr marL="615950" indent="-285750"/>
            <a:r>
              <a:rPr lang="de-DE" sz="2400" b="1" dirty="0">
                <a:latin typeface="Arial Narrow"/>
                <a:cs typeface="Arial Narrow"/>
              </a:rPr>
              <a:t>Gossau</a:t>
            </a:r>
          </a:p>
          <a:p>
            <a:pPr marL="615950" lvl="1" indent="-285750">
              <a:buClr>
                <a:srgbClr val="92D050"/>
              </a:buClr>
              <a:buFont typeface="Arial" charset="0"/>
              <a:buChar char="•"/>
            </a:pPr>
            <a:r>
              <a:rPr lang="de-DE" sz="2400" dirty="0">
                <a:latin typeface="Arial Narrow"/>
                <a:cs typeface="Arial Narrow"/>
              </a:rPr>
              <a:t> SH </a:t>
            </a:r>
            <a:r>
              <a:rPr lang="de-DE" sz="2400" dirty="0" err="1">
                <a:latin typeface="Arial Narrow"/>
                <a:cs typeface="Arial Narrow"/>
              </a:rPr>
              <a:t>Chapf</a:t>
            </a:r>
            <a:r>
              <a:rPr lang="de-DE" sz="2400" dirty="0">
                <a:latin typeface="Arial Narrow"/>
                <a:cs typeface="Arial Narrow"/>
              </a:rPr>
              <a:t>, SH </a:t>
            </a:r>
            <a:r>
              <a:rPr lang="de-DE" sz="2400" dirty="0" err="1">
                <a:latin typeface="Arial Narrow"/>
                <a:cs typeface="Arial Narrow"/>
              </a:rPr>
              <a:t>Rooswis</a:t>
            </a:r>
            <a:r>
              <a:rPr lang="de-DE" sz="2400" dirty="0">
                <a:latin typeface="Arial Narrow"/>
                <a:cs typeface="Arial Narrow"/>
              </a:rPr>
              <a:t>, alle </a:t>
            </a:r>
            <a:r>
              <a:rPr lang="de-DE" sz="2400" dirty="0" err="1">
                <a:latin typeface="Arial Narrow"/>
                <a:cs typeface="Arial Narrow"/>
              </a:rPr>
              <a:t>KiGas</a:t>
            </a:r>
            <a:r>
              <a:rPr lang="de-DE" sz="2400" dirty="0">
                <a:latin typeface="Arial Narrow"/>
                <a:cs typeface="Arial Narrow"/>
              </a:rPr>
              <a:t>  (ca. 36 </a:t>
            </a:r>
            <a:r>
              <a:rPr lang="de-DE" sz="2400" dirty="0" err="1">
                <a:latin typeface="Arial Narrow"/>
                <a:cs typeface="Arial Narrow"/>
              </a:rPr>
              <a:t>ElDel</a:t>
            </a:r>
            <a:r>
              <a:rPr lang="de-DE" sz="2400" dirty="0">
                <a:latin typeface="Arial Narrow"/>
                <a:cs typeface="Arial Narrow"/>
              </a:rPr>
              <a:t>)</a:t>
            </a:r>
            <a:endParaRPr lang="de-DE" sz="2800" dirty="0">
              <a:latin typeface="Arial Narrow" charset="0"/>
              <a:ea typeface="Arial Narrow" charset="0"/>
              <a:cs typeface="Arial Narrow" charset="0"/>
            </a:endParaRPr>
          </a:p>
          <a:p>
            <a:pPr marL="615950" indent="-285750"/>
            <a:r>
              <a:rPr lang="de-DE" sz="2400" b="1" dirty="0" err="1">
                <a:latin typeface="Arial Narrow"/>
                <a:cs typeface="Arial Narrow"/>
              </a:rPr>
              <a:t>Grüt</a:t>
            </a:r>
            <a:endParaRPr lang="de-DE" sz="2400" b="1" dirty="0">
              <a:latin typeface="Arial Narrow"/>
              <a:cs typeface="Arial Narrow"/>
            </a:endParaRPr>
          </a:p>
          <a:p>
            <a:pPr marL="615950" lvl="1" indent="-285750">
              <a:buClr>
                <a:srgbClr val="92D050"/>
              </a:buClr>
              <a:buFont typeface="Arial" charset="0"/>
              <a:buChar char="•"/>
            </a:pPr>
            <a:r>
              <a:rPr lang="de-DE" sz="2400" dirty="0">
                <a:latin typeface="Arial Narrow"/>
                <a:cs typeface="Arial Narrow"/>
              </a:rPr>
              <a:t> SH </a:t>
            </a:r>
            <a:r>
              <a:rPr lang="de-DE" sz="2400" dirty="0" err="1">
                <a:latin typeface="Arial Narrow"/>
                <a:cs typeface="Arial Narrow"/>
              </a:rPr>
              <a:t>Wolfrichti</a:t>
            </a:r>
            <a:r>
              <a:rPr lang="de-DE" sz="2400" dirty="0">
                <a:latin typeface="Arial Narrow"/>
                <a:cs typeface="Arial Narrow"/>
              </a:rPr>
              <a:t>, alle </a:t>
            </a:r>
            <a:r>
              <a:rPr lang="de-DE" sz="2400" dirty="0" err="1">
                <a:latin typeface="Arial Narrow"/>
                <a:cs typeface="Arial Narrow"/>
              </a:rPr>
              <a:t>KiGas</a:t>
            </a:r>
            <a:r>
              <a:rPr lang="de-DE" sz="2400" dirty="0">
                <a:latin typeface="Arial Narrow"/>
                <a:cs typeface="Arial Narrow"/>
              </a:rPr>
              <a:t> </a:t>
            </a:r>
            <a:r>
              <a:rPr lang="de-DE" sz="2400" dirty="0" err="1">
                <a:latin typeface="Arial Narrow"/>
                <a:cs typeface="Arial Narrow"/>
              </a:rPr>
              <a:t>Grüt</a:t>
            </a:r>
            <a:r>
              <a:rPr lang="de-DE" sz="2400" dirty="0">
                <a:latin typeface="Arial Narrow"/>
                <a:cs typeface="Arial Narrow"/>
              </a:rPr>
              <a:t> (ca. 20 </a:t>
            </a:r>
            <a:r>
              <a:rPr lang="de-DE" sz="2400" dirty="0" err="1">
                <a:latin typeface="Arial Narrow"/>
                <a:cs typeface="Arial Narrow"/>
              </a:rPr>
              <a:t>ElDel</a:t>
            </a:r>
            <a:r>
              <a:rPr lang="de-DE" sz="2400" dirty="0">
                <a:latin typeface="Arial Narrow"/>
                <a:cs typeface="Arial Narrow"/>
              </a:rPr>
              <a:t>)</a:t>
            </a:r>
            <a:endParaRPr lang="de-DE" sz="2800" dirty="0">
              <a:latin typeface="Arial Narrow" charset="0"/>
              <a:ea typeface="Arial Narrow" charset="0"/>
              <a:cs typeface="Arial Narrow" charset="0"/>
            </a:endParaRPr>
          </a:p>
          <a:p>
            <a:pPr marL="615950" indent="-285750"/>
            <a:r>
              <a:rPr lang="de-DE" sz="2400" b="1" dirty="0" err="1">
                <a:latin typeface="Arial Narrow"/>
                <a:cs typeface="Arial Narrow"/>
              </a:rPr>
              <a:t>Ottikon-Herschmettlen</a:t>
            </a:r>
            <a:endParaRPr lang="de-DE" sz="2400" b="1" dirty="0">
              <a:latin typeface="Arial Narrow"/>
              <a:cs typeface="Arial Narrow"/>
            </a:endParaRPr>
          </a:p>
          <a:p>
            <a:pPr marL="615950" lvl="1" indent="-285750">
              <a:buClr>
                <a:srgbClr val="92D050"/>
              </a:buClr>
              <a:buFont typeface="Arial" charset="0"/>
              <a:buChar char="•"/>
            </a:pPr>
            <a:r>
              <a:rPr lang="de-DE" sz="2400" dirty="0">
                <a:latin typeface="Arial Narrow"/>
                <a:cs typeface="Arial Narrow"/>
              </a:rPr>
              <a:t> SH Strick, SH </a:t>
            </a:r>
            <a:r>
              <a:rPr lang="de-DE" sz="2400" dirty="0" err="1">
                <a:latin typeface="Arial Narrow"/>
                <a:cs typeface="Arial Narrow"/>
              </a:rPr>
              <a:t>Schönbüel</a:t>
            </a:r>
            <a:r>
              <a:rPr lang="de-DE" sz="2400" dirty="0">
                <a:latin typeface="Arial Narrow"/>
                <a:cs typeface="Arial Narrow"/>
              </a:rPr>
              <a:t>, </a:t>
            </a:r>
            <a:r>
              <a:rPr lang="de-DE" sz="2400" dirty="0" err="1">
                <a:latin typeface="Arial Narrow"/>
                <a:cs typeface="Arial Narrow"/>
              </a:rPr>
              <a:t>KiGa</a:t>
            </a:r>
            <a:r>
              <a:rPr lang="de-DE" sz="2400" dirty="0">
                <a:latin typeface="Arial Narrow"/>
                <a:cs typeface="Arial Narrow"/>
              </a:rPr>
              <a:t> Silberberg (ca. 10 </a:t>
            </a:r>
            <a:r>
              <a:rPr lang="de-DE" sz="2400" dirty="0" err="1">
                <a:latin typeface="Arial Narrow"/>
                <a:cs typeface="Arial Narrow"/>
              </a:rPr>
              <a:t>ElDel</a:t>
            </a:r>
            <a:r>
              <a:rPr lang="de-DE" sz="2400" dirty="0">
                <a:latin typeface="Arial Narrow"/>
                <a:cs typeface="Arial Narrow"/>
              </a:rPr>
              <a:t>)</a:t>
            </a:r>
            <a:endParaRPr lang="de-DE" sz="2800" dirty="0">
              <a:latin typeface="Arial Narrow" charset="0"/>
              <a:ea typeface="Arial Narrow" charset="0"/>
              <a:cs typeface="Arial Narrow" charset="0"/>
            </a:endParaRPr>
          </a:p>
          <a:p>
            <a:pPr marL="615950" indent="-285750"/>
            <a:r>
              <a:rPr lang="de-DE" sz="2400" b="1" dirty="0">
                <a:latin typeface="Arial Narrow"/>
                <a:cs typeface="Arial Narrow"/>
              </a:rPr>
              <a:t>Oberstufe</a:t>
            </a:r>
          </a:p>
          <a:p>
            <a:pPr marL="615950" lvl="1" indent="-285750">
              <a:buClr>
                <a:srgbClr val="92D050"/>
              </a:buClr>
              <a:buFont typeface="Arial" charset="0"/>
              <a:buChar char="•"/>
            </a:pPr>
            <a:r>
              <a:rPr lang="de-DE" sz="2400" dirty="0">
                <a:latin typeface="Arial Narrow"/>
                <a:cs typeface="Arial Narrow"/>
              </a:rPr>
              <a:t> Schulhaus Berg (ca. 24 </a:t>
            </a:r>
            <a:r>
              <a:rPr lang="de-DE" sz="2400" dirty="0" err="1">
                <a:latin typeface="Arial Narrow"/>
                <a:cs typeface="Arial Narrow"/>
              </a:rPr>
              <a:t>ElDel</a:t>
            </a:r>
            <a:r>
              <a:rPr lang="de-DE" sz="2400" dirty="0">
                <a:latin typeface="Arial Narrow"/>
                <a:cs typeface="Arial Narrow"/>
              </a:rPr>
              <a:t>)</a:t>
            </a:r>
            <a:endParaRPr lang="de-DE" sz="28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5" name="Bild 4" descr="EMW_Logo_SchuleGossa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00" y="1472518"/>
            <a:ext cx="1511300" cy="64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15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estreifter Pfeil nach rechts 7"/>
          <p:cNvSpPr/>
          <p:nvPr/>
        </p:nvSpPr>
        <p:spPr>
          <a:xfrm>
            <a:off x="589658" y="2600640"/>
            <a:ext cx="8988266" cy="457920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95300" y="506628"/>
            <a:ext cx="89154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de-CH" sz="3200" b="1" dirty="0">
                <a:latin typeface="Arial Narrow" pitchFamily="34" charset="0"/>
              </a:rPr>
              <a:t>Grundlagen</a:t>
            </a:r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495300" y="1412777"/>
            <a:ext cx="8826185" cy="67849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Die </a:t>
            </a:r>
            <a:r>
              <a:rPr lang="de-CH" sz="3000" b="1" dirty="0">
                <a:latin typeface="Arial Narrow" pitchFamily="34" charset="0"/>
                <a:ea typeface="+mj-ea"/>
                <a:cs typeface="+mj-cs"/>
              </a:rPr>
              <a:t>Primarstufe - Unterstufe</a:t>
            </a:r>
            <a:endParaRPr kumimoji="0" lang="de-CH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589657" y="3691467"/>
            <a:ext cx="8915400" cy="2133601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>
              <a:buSzPct val="120000"/>
              <a:buFont typeface="Arial"/>
              <a:buChar char="•"/>
              <a:defRPr/>
            </a:pPr>
            <a:r>
              <a:rPr lang="de-DE" sz="2200" dirty="0">
                <a:latin typeface="Arial Narrow" pitchFamily="34" charset="0"/>
              </a:rPr>
              <a:t>Gesetzgebung	</a:t>
            </a:r>
            <a:r>
              <a:rPr lang="de-DE" sz="2200" b="1" dirty="0">
                <a:latin typeface="Arial Narrow" pitchFamily="34" charset="0"/>
              </a:rPr>
              <a:t>Kanton Zürich</a:t>
            </a:r>
            <a:r>
              <a:rPr lang="de-DE" sz="2200" dirty="0">
                <a:latin typeface="Arial Narrow" pitchFamily="34" charset="0"/>
              </a:rPr>
              <a:t>, Kantonsrat</a:t>
            </a:r>
          </a:p>
          <a:p>
            <a:pPr marL="342900" lvl="0" indent="-342900">
              <a:buSzPct val="120000"/>
              <a:buFont typeface="Arial"/>
              <a:buChar char="•"/>
              <a:defRPr/>
            </a:pPr>
            <a:r>
              <a:rPr lang="de-DE" sz="2200" dirty="0">
                <a:latin typeface="Arial Narrow" pitchFamily="34" charset="0"/>
              </a:rPr>
              <a:t>Verordnungen		</a:t>
            </a:r>
            <a:r>
              <a:rPr lang="de-DE" sz="2200" b="1" dirty="0">
                <a:latin typeface="Arial Narrow" pitchFamily="34" charset="0"/>
              </a:rPr>
              <a:t>Volksschulamt</a:t>
            </a:r>
            <a:r>
              <a:rPr lang="de-DE" sz="2200" dirty="0">
                <a:latin typeface="Arial Narrow" pitchFamily="34" charset="0"/>
              </a:rPr>
              <a:t> (Bildungsdirektion)    RR Silvia Steiner</a:t>
            </a:r>
          </a:p>
          <a:p>
            <a:pPr lvl="0">
              <a:buClr>
                <a:srgbClr val="FF0000"/>
              </a:buClr>
              <a:buSzPct val="120000"/>
              <a:defRPr/>
            </a:pPr>
            <a:endParaRPr lang="de-DE" sz="2200" dirty="0">
              <a:latin typeface="Arial Narrow" pitchFamily="34" charset="0"/>
            </a:endParaRPr>
          </a:p>
          <a:p>
            <a:pPr lvl="0">
              <a:buClr>
                <a:srgbClr val="FF0000"/>
              </a:buClr>
              <a:buSzPct val="120000"/>
              <a:defRPr/>
            </a:pPr>
            <a:r>
              <a:rPr lang="de-DE" sz="2200" dirty="0">
                <a:latin typeface="Arial Narrow" pitchFamily="34" charset="0"/>
              </a:rPr>
              <a:t>Diese zwei Gremien decken weit über 90% der Vorschiften ab:</a:t>
            </a:r>
          </a:p>
          <a:p>
            <a:pPr lvl="0">
              <a:buClr>
                <a:srgbClr val="FF0000"/>
              </a:buClr>
              <a:buSzPct val="120000"/>
              <a:defRPr/>
            </a:pPr>
            <a:r>
              <a:rPr lang="de-DE" sz="2200" dirty="0">
                <a:latin typeface="Arial Narrow" pitchFamily="34" charset="0"/>
              </a:rPr>
              <a:t> z.B.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Klassengrössen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, VZE (Anzahl</a:t>
            </a:r>
            <a:r>
              <a:rPr kumimoji="0" lang="de-DE" sz="2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Lehrpersonen),</a:t>
            </a:r>
            <a:r>
              <a:rPr kumimoji="0" lang="de-DE" sz="2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Lehrplan,</a:t>
            </a:r>
            <a:r>
              <a:rPr kumimoji="0" lang="de-DE" sz="2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Stundenplan, Zeugnisreglement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912141" y="2204865"/>
            <a:ext cx="2595334" cy="122010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1" dirty="0">
                <a:solidFill>
                  <a:schemeClr val="tx1"/>
                </a:solidFill>
                <a:latin typeface="Arial Narrow" pitchFamily="34" charset="0"/>
              </a:rPr>
              <a:t>Kindergarten-Stufe </a:t>
            </a:r>
          </a:p>
          <a:p>
            <a:r>
              <a:rPr lang="de-DE" dirty="0">
                <a:solidFill>
                  <a:schemeClr val="tx1"/>
                </a:solidFill>
                <a:latin typeface="Arial Narrow" pitchFamily="34" charset="0"/>
              </a:rPr>
              <a:t>2 Jahre</a:t>
            </a:r>
          </a:p>
          <a:p>
            <a:r>
              <a:rPr lang="de-DE" sz="2000" b="1" dirty="0">
                <a:solidFill>
                  <a:schemeClr val="tx1"/>
                </a:solidFill>
                <a:latin typeface="Arial Narrow" pitchFamily="34" charset="0"/>
              </a:rPr>
              <a:t>Zyklus 1</a:t>
            </a:r>
            <a:r>
              <a:rPr lang="de-DE" dirty="0">
                <a:solidFill>
                  <a:schemeClr val="tx1"/>
                </a:solidFill>
                <a:latin typeface="Arial Narrow" pitchFamily="34" charset="0"/>
              </a:rPr>
              <a:t>: </a:t>
            </a:r>
            <a:r>
              <a:rPr lang="de-DE" sz="2000" b="1" dirty="0">
                <a:solidFill>
                  <a:schemeClr val="tx1"/>
                </a:solidFill>
                <a:latin typeface="Arial Narrow" pitchFamily="34" charset="0"/>
              </a:rPr>
              <a:t>KG + 1./2. Kl.</a:t>
            </a:r>
          </a:p>
        </p:txBody>
      </p:sp>
      <p:sp>
        <p:nvSpPr>
          <p:cNvPr id="6" name="Abgerundetes Rechteck 5"/>
          <p:cNvSpPr/>
          <p:nvPr/>
        </p:nvSpPr>
        <p:spPr>
          <a:xfrm>
            <a:off x="3782870" y="2204865"/>
            <a:ext cx="2496000" cy="1220105"/>
          </a:xfrm>
          <a:prstGeom prst="roundRect">
            <a:avLst/>
          </a:prstGeom>
          <a:solidFill>
            <a:srgbClr val="FF0000">
              <a:alpha val="7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1" dirty="0">
                <a:latin typeface="Arial Narrow" pitchFamily="34" charset="0"/>
              </a:rPr>
              <a:t>Primarstufe</a:t>
            </a:r>
          </a:p>
          <a:p>
            <a:r>
              <a:rPr lang="de-DE" sz="1600" b="1" dirty="0">
                <a:latin typeface="Arial Narrow" pitchFamily="34" charset="0"/>
              </a:rPr>
              <a:t>Unter- und Mittelstufe 6 J. </a:t>
            </a:r>
          </a:p>
          <a:p>
            <a:r>
              <a:rPr lang="de-DE" sz="2000" b="1" dirty="0">
                <a:latin typeface="Arial Narrow" pitchFamily="34" charset="0"/>
              </a:rPr>
              <a:t>Zyklus 2</a:t>
            </a:r>
            <a:r>
              <a:rPr lang="de-DE" sz="1600" b="1" dirty="0">
                <a:latin typeface="Arial Narrow" pitchFamily="34" charset="0"/>
              </a:rPr>
              <a:t>: </a:t>
            </a:r>
            <a:r>
              <a:rPr lang="de-DE" sz="2000" b="1" dirty="0">
                <a:latin typeface="Arial Narrow" pitchFamily="34" charset="0"/>
              </a:rPr>
              <a:t>3.-6. Klasse</a:t>
            </a:r>
            <a:endParaRPr lang="de-DE" sz="2000" dirty="0">
              <a:latin typeface="Arial Narrow" pitchFamily="34" charset="0"/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6653599" y="2204865"/>
            <a:ext cx="2496000" cy="122010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1" dirty="0">
                <a:solidFill>
                  <a:srgbClr val="000000"/>
                </a:solidFill>
                <a:latin typeface="Arial Narrow" pitchFamily="34" charset="0"/>
              </a:rPr>
              <a:t>Sekundarstufe </a:t>
            </a:r>
            <a:r>
              <a:rPr lang="de-DE" dirty="0">
                <a:solidFill>
                  <a:srgbClr val="000000"/>
                </a:solidFill>
                <a:latin typeface="Arial Narrow" pitchFamily="34" charset="0"/>
              </a:rPr>
              <a:t>3 Jahre</a:t>
            </a:r>
          </a:p>
          <a:p>
            <a:r>
              <a:rPr lang="de-DE" dirty="0">
                <a:solidFill>
                  <a:srgbClr val="000000"/>
                </a:solidFill>
                <a:latin typeface="Arial Narrow" pitchFamily="34" charset="0"/>
              </a:rPr>
              <a:t>(oder Gymnasien)</a:t>
            </a:r>
          </a:p>
          <a:p>
            <a:r>
              <a:rPr lang="de-DE" sz="2000" b="1" dirty="0">
                <a:solidFill>
                  <a:srgbClr val="000000"/>
                </a:solidFill>
                <a:latin typeface="Arial Narrow" pitchFamily="34" charset="0"/>
              </a:rPr>
              <a:t>Zyklus 3: 1.-3. Sek.</a:t>
            </a:r>
            <a:endParaRPr lang="de-DE" dirty="0">
              <a:solidFill>
                <a:srgbClr val="0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18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647700" y="1659285"/>
            <a:ext cx="82296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de-DE" sz="3200" b="1" dirty="0">
                <a:latin typeface="Arial Narrow"/>
                <a:cs typeface="Arial Narrow"/>
              </a:rPr>
            </a:br>
            <a:r>
              <a:rPr lang="de-DE" sz="3200" b="1" dirty="0">
                <a:latin typeface="Arial Narrow"/>
                <a:cs typeface="Arial Narrow"/>
              </a:rPr>
              <a:t>Zusammenarbeit</a:t>
            </a:r>
            <a:endParaRPr lang="de-DE" sz="2600" b="1" dirty="0">
              <a:latin typeface="Arial Narrow"/>
              <a:cs typeface="Arial Narrow"/>
            </a:endParaRPr>
          </a:p>
          <a:p>
            <a:pPr marL="742950" lvl="1" indent="-285750">
              <a:buClr>
                <a:srgbClr val="92D050"/>
              </a:buClr>
              <a:buFont typeface="Arial" charset="0"/>
              <a:buChar char="•"/>
            </a:pPr>
            <a:r>
              <a:rPr lang="de-DE" sz="2600" dirty="0" err="1">
                <a:latin typeface="Arial Narrow"/>
                <a:cs typeface="Arial Narrow"/>
              </a:rPr>
              <a:t>Regelmässige</a:t>
            </a:r>
            <a:r>
              <a:rPr lang="de-DE" sz="2600" dirty="0">
                <a:latin typeface="Arial Narrow"/>
                <a:cs typeface="Arial Narrow"/>
              </a:rPr>
              <a:t> Treffen/Austausch mit Lehrpersonen, Lehrerteams und Schulleitungen</a:t>
            </a:r>
            <a:br>
              <a:rPr lang="de-DE" sz="2600" dirty="0">
                <a:latin typeface="Arial Narrow"/>
                <a:cs typeface="Arial Narrow"/>
              </a:rPr>
            </a:br>
            <a:endParaRPr lang="de-DE" sz="2600" dirty="0">
              <a:latin typeface="Arial Narrow" charset="0"/>
              <a:ea typeface="Arial Narrow" charset="0"/>
              <a:cs typeface="Arial Narrow" charset="0"/>
            </a:endParaRPr>
          </a:p>
          <a:p>
            <a:pPr>
              <a:lnSpc>
                <a:spcPct val="150000"/>
              </a:lnSpc>
            </a:pPr>
            <a:r>
              <a:rPr lang="de-DE" sz="3200" b="1" dirty="0">
                <a:latin typeface="Arial Narrow"/>
                <a:cs typeface="Arial Narrow"/>
              </a:rPr>
              <a:t>Mitwirkung auf verschiedenen Stufen</a:t>
            </a:r>
          </a:p>
          <a:p>
            <a:pPr marL="742950" lvl="1" indent="-285750">
              <a:buClr>
                <a:srgbClr val="92D050"/>
              </a:buClr>
              <a:buFont typeface="Arial" charset="0"/>
              <a:buChar char="•"/>
            </a:pPr>
            <a:r>
              <a:rPr lang="de-DE" sz="2600" dirty="0">
                <a:latin typeface="Arial Narrow"/>
                <a:cs typeface="Arial Narrow"/>
              </a:rPr>
              <a:t>Klasse </a:t>
            </a:r>
            <a:r>
              <a:rPr lang="de-DE" sz="2600" dirty="0">
                <a:latin typeface="Arial Narrow"/>
                <a:cs typeface="Arial Narrow"/>
                <a:sym typeface="Wingdings"/>
              </a:rPr>
              <a:t> Unterstützung Lehrperson</a:t>
            </a:r>
            <a:endParaRPr lang="de-DE" sz="2600" dirty="0">
              <a:latin typeface="Arial Narrow" charset="0"/>
              <a:ea typeface="Arial Narrow" charset="0"/>
              <a:cs typeface="Arial Narrow" charset="0"/>
            </a:endParaRPr>
          </a:p>
          <a:p>
            <a:pPr marL="742950" lvl="1" indent="-285750">
              <a:buClr>
                <a:srgbClr val="92D050"/>
              </a:buClr>
              <a:buFont typeface="Arial" charset="0"/>
              <a:buChar char="•"/>
            </a:pPr>
            <a:r>
              <a:rPr lang="de-DE" sz="2600" dirty="0">
                <a:latin typeface="Arial Narrow"/>
                <a:cs typeface="Arial Narrow"/>
                <a:sym typeface="Wingdings"/>
              </a:rPr>
              <a:t>Schulhaus  Projekte, Arbeitsgruppen</a:t>
            </a:r>
            <a:endParaRPr lang="de-DE" sz="2600" dirty="0">
              <a:latin typeface="Arial Narrow" charset="0"/>
              <a:ea typeface="Arial Narrow" charset="0"/>
              <a:cs typeface="Arial Narrow" charset="0"/>
            </a:endParaRPr>
          </a:p>
          <a:p>
            <a:pPr marL="742950" lvl="1" indent="-285750">
              <a:buClr>
                <a:srgbClr val="92D050"/>
              </a:buClr>
              <a:buFont typeface="Arial" charset="0"/>
              <a:buChar char="•"/>
            </a:pPr>
            <a:r>
              <a:rPr lang="de-DE" sz="2600" dirty="0">
                <a:latin typeface="Arial Narrow"/>
                <a:cs typeface="Arial Narrow"/>
                <a:sym typeface="Wingdings"/>
              </a:rPr>
              <a:t>Gesamtschule  Projekte, Arbeitsgruppen, Elternbildung</a:t>
            </a:r>
            <a:endParaRPr lang="de-DE" sz="26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3" name="Bild 2" descr="EMW_Logo_SchuleGossa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00" y="1472518"/>
            <a:ext cx="1511300" cy="64724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506628"/>
            <a:ext cx="82296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de-CH" sz="3200" b="1" dirty="0">
                <a:latin typeface="Arial Narrow" pitchFamily="34" charset="0"/>
              </a:rPr>
              <a:t> Elternmitwirkung</a:t>
            </a:r>
          </a:p>
        </p:txBody>
      </p:sp>
    </p:spTree>
    <p:extLst>
      <p:ext uri="{BB962C8B-B14F-4D97-AF65-F5344CB8AC3E}">
        <p14:creationId xmlns:p14="http://schemas.microsoft.com/office/powerpoint/2010/main" val="691948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506628"/>
            <a:ext cx="82296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de-CH" sz="3200" b="1" dirty="0">
                <a:latin typeface="Arial Narrow" pitchFamily="34" charset="0"/>
              </a:rPr>
              <a:t> Elternmitwirkung</a:t>
            </a:r>
          </a:p>
        </p:txBody>
      </p:sp>
      <p:pic>
        <p:nvPicPr>
          <p:cNvPr id="3" name="Bild 2" descr="EMW_Logo_SchuleGossa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00" y="1472518"/>
            <a:ext cx="1511300" cy="647247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647700" y="1659285"/>
            <a:ext cx="73533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buClr>
                <a:srgbClr val="92D050"/>
              </a:buClr>
            </a:pPr>
            <a:endParaRPr lang="de-DE" sz="3600" b="1" dirty="0">
              <a:latin typeface="Arial Narrow" charset="0"/>
              <a:ea typeface="Arial Narrow" charset="0"/>
              <a:cs typeface="Arial Narrow" charset="0"/>
            </a:endParaRPr>
          </a:p>
          <a:p>
            <a:pPr lvl="1" algn="ctr">
              <a:buClr>
                <a:srgbClr val="92D050"/>
              </a:buClr>
            </a:pPr>
            <a:r>
              <a:rPr lang="de-DE" sz="3600" b="1" dirty="0">
                <a:latin typeface="Arial Narrow" charset="0"/>
                <a:ea typeface="Arial Narrow" charset="0"/>
                <a:cs typeface="Arial Narrow" charset="0"/>
              </a:rPr>
              <a:t>Elternmitwirkung </a:t>
            </a:r>
            <a:r>
              <a:rPr lang="de-DE" sz="3600" b="1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wirkt</a:t>
            </a:r>
            <a:r>
              <a:rPr lang="de-DE" sz="3600" b="1" dirty="0">
                <a:latin typeface="Arial Narrow" charset="0"/>
                <a:ea typeface="Arial Narrow" charset="0"/>
                <a:cs typeface="Arial Narrow" charset="0"/>
              </a:rPr>
              <a:t> !</a:t>
            </a:r>
          </a:p>
          <a:p>
            <a:pPr lvl="1" algn="ctr">
              <a:buClr>
                <a:srgbClr val="92D050"/>
              </a:buClr>
            </a:pPr>
            <a:endParaRPr lang="de-DE" sz="3600" b="1" dirty="0">
              <a:latin typeface="Arial Narrow" charset="0"/>
              <a:ea typeface="Arial Narrow" charset="0"/>
              <a:cs typeface="Arial Narrow" charset="0"/>
            </a:endParaRPr>
          </a:p>
          <a:p>
            <a:pPr lvl="1" algn="ctr">
              <a:buClr>
                <a:srgbClr val="92D050"/>
              </a:buClr>
            </a:pPr>
            <a:r>
              <a:rPr lang="de-DE" sz="3600" b="1" dirty="0">
                <a:latin typeface="Arial Narrow" charset="0"/>
                <a:ea typeface="Arial Narrow" charset="0"/>
                <a:cs typeface="Arial Narrow" charset="0"/>
              </a:rPr>
              <a:t>Freiwilligenarbeit für unsere Kinder !</a:t>
            </a:r>
          </a:p>
          <a:p>
            <a:pPr lvl="1" algn="ctr">
              <a:buClr>
                <a:srgbClr val="92D050"/>
              </a:buClr>
            </a:pPr>
            <a:endParaRPr lang="de-DE" sz="3600" b="1" dirty="0">
              <a:latin typeface="Arial Narrow" charset="0"/>
              <a:ea typeface="Arial Narrow" charset="0"/>
              <a:cs typeface="Arial Narrow" charset="0"/>
            </a:endParaRPr>
          </a:p>
          <a:p>
            <a:pPr lvl="1" algn="ctr">
              <a:buClr>
                <a:srgbClr val="92D050"/>
              </a:buClr>
            </a:pPr>
            <a:r>
              <a:rPr lang="de-DE" sz="3600" b="1" dirty="0">
                <a:latin typeface="Arial Narrow" charset="0"/>
                <a:ea typeface="Arial Narrow" charset="0"/>
                <a:cs typeface="Arial Narrow" charset="0"/>
              </a:rPr>
              <a:t>Ihr seid herzlich</a:t>
            </a:r>
            <a:br>
              <a:rPr lang="de-DE" sz="3600" b="1" dirty="0">
                <a:latin typeface="Arial Narrow" charset="0"/>
                <a:ea typeface="Arial Narrow" charset="0"/>
                <a:cs typeface="Arial Narrow" charset="0"/>
              </a:rPr>
            </a:br>
            <a:r>
              <a:rPr lang="de-DE" sz="3600" b="1" dirty="0">
                <a:latin typeface="Arial Narrow" charset="0"/>
                <a:ea typeface="Arial Narrow" charset="0"/>
                <a:cs typeface="Arial Narrow" charset="0"/>
              </a:rPr>
              <a:t>willkommen mitzuwirken !</a:t>
            </a:r>
          </a:p>
        </p:txBody>
      </p:sp>
    </p:spTree>
    <p:extLst>
      <p:ext uri="{BB962C8B-B14F-4D97-AF65-F5344CB8AC3E}">
        <p14:creationId xmlns:p14="http://schemas.microsoft.com/office/powerpoint/2010/main" val="432087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95300" y="506628"/>
            <a:ext cx="89154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de-CH" sz="3200" b="1" dirty="0">
                <a:latin typeface="Arial Narrow" pitchFamily="34" charset="0"/>
              </a:rPr>
              <a:t>Ausserschulische Betreuung</a:t>
            </a:r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495300" y="1484784"/>
            <a:ext cx="8658962" cy="7920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Schülerclubs</a:t>
            </a: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662523" y="2348881"/>
            <a:ext cx="8915400" cy="406531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buFont typeface="Arial"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Arial"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95301" y="2149872"/>
            <a:ext cx="9328151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>
                <a:latin typeface="Arial Narrow"/>
                <a:cs typeface="Arial Narrow"/>
              </a:rPr>
              <a:t>Für die Schulen in </a:t>
            </a:r>
            <a:r>
              <a:rPr lang="de-DE" sz="2800" dirty="0" err="1">
                <a:latin typeface="Arial Narrow"/>
                <a:cs typeface="Arial Narrow"/>
              </a:rPr>
              <a:t>Grüt</a:t>
            </a:r>
            <a:r>
              <a:rPr lang="de-DE" sz="2800" dirty="0">
                <a:latin typeface="Arial Narrow"/>
                <a:cs typeface="Arial Narrow"/>
              </a:rPr>
              <a:t>, </a:t>
            </a:r>
            <a:r>
              <a:rPr lang="de-DE" sz="2800" dirty="0" err="1">
                <a:latin typeface="Arial Narrow"/>
                <a:cs typeface="Arial Narrow"/>
              </a:rPr>
              <a:t>Herschmettlen</a:t>
            </a:r>
            <a:r>
              <a:rPr lang="de-DE" sz="2800" dirty="0">
                <a:latin typeface="Arial Narrow"/>
                <a:cs typeface="Arial Narrow"/>
              </a:rPr>
              <a:t>, </a:t>
            </a:r>
            <a:r>
              <a:rPr lang="de-DE" sz="2800" dirty="0" err="1">
                <a:latin typeface="Arial Narrow"/>
                <a:cs typeface="Arial Narrow"/>
              </a:rPr>
              <a:t>Ottikon</a:t>
            </a:r>
            <a:r>
              <a:rPr lang="de-DE" sz="2800" dirty="0">
                <a:latin typeface="Arial Narrow"/>
                <a:cs typeface="Arial Narrow"/>
              </a:rPr>
              <a:t> und </a:t>
            </a:r>
            <a:r>
              <a:rPr lang="de-DE" sz="2800" dirty="0" err="1">
                <a:latin typeface="Arial Narrow"/>
                <a:cs typeface="Arial Narrow"/>
              </a:rPr>
              <a:t>Bertschikon</a:t>
            </a:r>
            <a:r>
              <a:rPr lang="de-DE" sz="2800" dirty="0">
                <a:latin typeface="Arial Narrow"/>
                <a:cs typeface="Arial Narrow"/>
              </a:rPr>
              <a:t> wird bei mindestens sechs Anmeldungen </a:t>
            </a:r>
            <a:r>
              <a:rPr lang="de-DE" sz="2800" dirty="0" err="1">
                <a:latin typeface="Arial Narrow"/>
                <a:cs typeface="Arial Narrow"/>
              </a:rPr>
              <a:t>ausserschulische</a:t>
            </a:r>
            <a:r>
              <a:rPr lang="de-DE" sz="2800" dirty="0">
                <a:latin typeface="Arial Narrow"/>
                <a:cs typeface="Arial Narrow"/>
              </a:rPr>
              <a:t> Betreuung im Schülerclub </a:t>
            </a:r>
            <a:r>
              <a:rPr lang="de-DE" sz="2800" dirty="0" err="1">
                <a:latin typeface="Arial Narrow"/>
                <a:cs typeface="Arial Narrow"/>
              </a:rPr>
              <a:t>Wolfrichti</a:t>
            </a:r>
            <a:r>
              <a:rPr lang="de-DE" sz="2800" dirty="0">
                <a:latin typeface="Arial Narrow"/>
                <a:cs typeface="Arial Narrow"/>
              </a:rPr>
              <a:t> resp. </a:t>
            </a:r>
            <a:r>
              <a:rPr lang="de-DE" sz="2800" dirty="0" err="1">
                <a:latin typeface="Arial Narrow"/>
                <a:cs typeface="Arial Narrow"/>
              </a:rPr>
              <a:t>Männetsriet</a:t>
            </a:r>
            <a:r>
              <a:rPr lang="de-DE" sz="2800" dirty="0">
                <a:latin typeface="Arial Narrow"/>
                <a:cs typeface="Arial Narrow"/>
              </a:rPr>
              <a:t> angeboten.</a:t>
            </a:r>
            <a:endParaRPr lang="de-DE" sz="2800" dirty="0">
              <a:latin typeface="Arial Narrow" pitchFamily="34" charset="0"/>
            </a:endParaRPr>
          </a:p>
          <a:p>
            <a:r>
              <a:rPr lang="de-DE" sz="2800" dirty="0">
                <a:latin typeface="Arial Narrow" pitchFamily="34" charset="0"/>
              </a:rPr>
              <a:t>Im Schülerclub „Alpenblick“, Gossau wird grundsätzlich </a:t>
            </a:r>
            <a:r>
              <a:rPr lang="de-DE" sz="2800" dirty="0" err="1">
                <a:latin typeface="Arial Narrow" pitchFamily="34" charset="0"/>
              </a:rPr>
              <a:t>ausserschulische</a:t>
            </a:r>
            <a:r>
              <a:rPr lang="de-DE" sz="2800" dirty="0">
                <a:latin typeface="Arial Narrow" pitchFamily="34" charset="0"/>
              </a:rPr>
              <a:t> Betreuung angeboten.</a:t>
            </a:r>
            <a:r>
              <a:rPr lang="de-DE" sz="2800" dirty="0"/>
              <a:t> </a:t>
            </a:r>
            <a:r>
              <a:rPr lang="sk-SK" sz="2800" dirty="0"/>
              <a:t> </a:t>
            </a:r>
            <a:endParaRPr lang="de-DE" sz="2800" dirty="0">
              <a:latin typeface="Arial Narrow" pitchFamily="34" charset="0"/>
            </a:endParaRPr>
          </a:p>
          <a:p>
            <a:endParaRPr lang="de-DE" sz="1500" dirty="0">
              <a:latin typeface="Arial Narrow" pitchFamily="34" charset="0"/>
            </a:endParaRPr>
          </a:p>
          <a:p>
            <a:endParaRPr lang="de-DE" sz="2800" dirty="0">
              <a:latin typeface="Arial Narrow" pitchFamily="34" charset="0"/>
            </a:endParaRPr>
          </a:p>
          <a:p>
            <a:r>
              <a:rPr lang="de-DE" sz="2800" dirty="0">
                <a:latin typeface="Arial Narrow" pitchFamily="34" charset="0"/>
                <a:sym typeface="Wingdings"/>
              </a:rPr>
              <a:t> nähere Informationen  Info-Stand</a:t>
            </a:r>
            <a:r>
              <a:rPr lang="de-DE" sz="2800" dirty="0">
                <a:latin typeface="Arial Narrow" pitchFamily="34" charset="0"/>
              </a:rPr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119419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95300" y="506628"/>
            <a:ext cx="89154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CH" sz="3200" b="1" noProof="0" dirty="0">
                <a:latin typeface="Arial Narrow" pitchFamily="34" charset="0"/>
              </a:rPr>
              <a:t>Standorte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44" y="72038"/>
            <a:ext cx="7941112" cy="6858000"/>
          </a:xfrm>
          <a:prstGeom prst="rect">
            <a:avLst/>
          </a:prstGeom>
        </p:spPr>
      </p:pic>
      <p:sp>
        <p:nvSpPr>
          <p:cNvPr id="17" name="Smiley 16"/>
          <p:cNvSpPr/>
          <p:nvPr/>
        </p:nvSpPr>
        <p:spPr>
          <a:xfrm>
            <a:off x="2586565" y="540496"/>
            <a:ext cx="220133" cy="211667"/>
          </a:xfrm>
          <a:prstGeom prst="smileyFace">
            <a:avLst/>
          </a:prstGeom>
          <a:gradFill flip="none" rotWithShape="1">
            <a:gsLst>
              <a:gs pos="91000">
                <a:srgbClr val="FFFF00"/>
              </a:gs>
              <a:gs pos="0">
                <a:schemeClr val="accent6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Smiley 18"/>
          <p:cNvSpPr/>
          <p:nvPr/>
        </p:nvSpPr>
        <p:spPr>
          <a:xfrm>
            <a:off x="2751666" y="3395135"/>
            <a:ext cx="220133" cy="211667"/>
          </a:xfrm>
          <a:prstGeom prst="smileyFace">
            <a:avLst/>
          </a:prstGeom>
          <a:gradFill flip="none" rotWithShape="1">
            <a:gsLst>
              <a:gs pos="23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Smiley 19"/>
          <p:cNvSpPr/>
          <p:nvPr/>
        </p:nvSpPr>
        <p:spPr>
          <a:xfrm>
            <a:off x="5017205" y="2446868"/>
            <a:ext cx="220133" cy="211667"/>
          </a:xfrm>
          <a:prstGeom prst="smileyFace">
            <a:avLst/>
          </a:prstGeom>
          <a:gradFill flip="none" rotWithShape="1">
            <a:gsLst>
              <a:gs pos="91000">
                <a:srgbClr val="FFFF00"/>
              </a:gs>
              <a:gs pos="0">
                <a:schemeClr val="accent6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Smiley 21"/>
          <p:cNvSpPr/>
          <p:nvPr/>
        </p:nvSpPr>
        <p:spPr>
          <a:xfrm>
            <a:off x="5358542" y="4754034"/>
            <a:ext cx="220133" cy="211667"/>
          </a:xfrm>
          <a:prstGeom prst="smileyFace">
            <a:avLst/>
          </a:prstGeom>
          <a:gradFill flip="none" rotWithShape="1">
            <a:gsLst>
              <a:gs pos="91000">
                <a:srgbClr val="FFFF00"/>
              </a:gs>
              <a:gs pos="0">
                <a:schemeClr val="accent6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Smiley 24"/>
          <p:cNvSpPr/>
          <p:nvPr/>
        </p:nvSpPr>
        <p:spPr>
          <a:xfrm>
            <a:off x="1944511" y="2667001"/>
            <a:ext cx="220133" cy="211667"/>
          </a:xfrm>
          <a:prstGeom prst="smileyFace">
            <a:avLst/>
          </a:prstGeom>
          <a:gradFill flip="none" rotWithShape="1">
            <a:gsLst>
              <a:gs pos="23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Freihandform 34"/>
          <p:cNvSpPr/>
          <p:nvPr/>
        </p:nvSpPr>
        <p:spPr>
          <a:xfrm>
            <a:off x="192617" y="72038"/>
            <a:ext cx="5358543" cy="2266320"/>
          </a:xfrm>
          <a:custGeom>
            <a:avLst/>
            <a:gdLst>
              <a:gd name="connsiteX0" fmla="*/ 0 w 4946347"/>
              <a:gd name="connsiteY0" fmla="*/ 1849895 h 2266320"/>
              <a:gd name="connsiteX1" fmla="*/ 42333 w 4946347"/>
              <a:gd name="connsiteY1" fmla="*/ 1841429 h 2266320"/>
              <a:gd name="connsiteX2" fmla="*/ 76200 w 4946347"/>
              <a:gd name="connsiteY2" fmla="*/ 1799095 h 2266320"/>
              <a:gd name="connsiteX3" fmla="*/ 135467 w 4946347"/>
              <a:gd name="connsiteY3" fmla="*/ 1790629 h 2266320"/>
              <a:gd name="connsiteX4" fmla="*/ 186267 w 4946347"/>
              <a:gd name="connsiteY4" fmla="*/ 1773695 h 2266320"/>
              <a:gd name="connsiteX5" fmla="*/ 211667 w 4946347"/>
              <a:gd name="connsiteY5" fmla="*/ 1731362 h 2266320"/>
              <a:gd name="connsiteX6" fmla="*/ 237067 w 4946347"/>
              <a:gd name="connsiteY6" fmla="*/ 1722895 h 2266320"/>
              <a:gd name="connsiteX7" fmla="*/ 287867 w 4946347"/>
              <a:gd name="connsiteY7" fmla="*/ 1697495 h 2266320"/>
              <a:gd name="connsiteX8" fmla="*/ 321733 w 4946347"/>
              <a:gd name="connsiteY8" fmla="*/ 1646695 h 2266320"/>
              <a:gd name="connsiteX9" fmla="*/ 355600 w 4946347"/>
              <a:gd name="connsiteY9" fmla="*/ 1604362 h 2266320"/>
              <a:gd name="connsiteX10" fmla="*/ 364067 w 4946347"/>
              <a:gd name="connsiteY10" fmla="*/ 1578962 h 2266320"/>
              <a:gd name="connsiteX11" fmla="*/ 364067 w 4946347"/>
              <a:gd name="connsiteY11" fmla="*/ 1502762 h 2266320"/>
              <a:gd name="connsiteX12" fmla="*/ 389467 w 4946347"/>
              <a:gd name="connsiteY12" fmla="*/ 1494295 h 2266320"/>
              <a:gd name="connsiteX13" fmla="*/ 457200 w 4946347"/>
              <a:gd name="connsiteY13" fmla="*/ 1443495 h 2266320"/>
              <a:gd name="connsiteX14" fmla="*/ 474133 w 4946347"/>
              <a:gd name="connsiteY14" fmla="*/ 1418095 h 2266320"/>
              <a:gd name="connsiteX15" fmla="*/ 457200 w 4946347"/>
              <a:gd name="connsiteY15" fmla="*/ 1087895 h 2266320"/>
              <a:gd name="connsiteX16" fmla="*/ 491067 w 4946347"/>
              <a:gd name="connsiteY16" fmla="*/ 1028629 h 2266320"/>
              <a:gd name="connsiteX17" fmla="*/ 508000 w 4946347"/>
              <a:gd name="connsiteY17" fmla="*/ 1011695 h 2266320"/>
              <a:gd name="connsiteX18" fmla="*/ 516467 w 4946347"/>
              <a:gd name="connsiteY18" fmla="*/ 986295 h 2266320"/>
              <a:gd name="connsiteX19" fmla="*/ 474133 w 4946347"/>
              <a:gd name="connsiteY19" fmla="*/ 960895 h 2266320"/>
              <a:gd name="connsiteX20" fmla="*/ 423333 w 4946347"/>
              <a:gd name="connsiteY20" fmla="*/ 893162 h 2266320"/>
              <a:gd name="connsiteX21" fmla="*/ 431800 w 4946347"/>
              <a:gd name="connsiteY21" fmla="*/ 867762 h 2266320"/>
              <a:gd name="connsiteX22" fmla="*/ 465667 w 4946347"/>
              <a:gd name="connsiteY22" fmla="*/ 850829 h 2266320"/>
              <a:gd name="connsiteX23" fmla="*/ 491067 w 4946347"/>
              <a:gd name="connsiteY23" fmla="*/ 833895 h 2266320"/>
              <a:gd name="connsiteX24" fmla="*/ 541867 w 4946347"/>
              <a:gd name="connsiteY24" fmla="*/ 774629 h 2266320"/>
              <a:gd name="connsiteX25" fmla="*/ 558800 w 4946347"/>
              <a:gd name="connsiteY25" fmla="*/ 757695 h 2266320"/>
              <a:gd name="connsiteX26" fmla="*/ 592667 w 4946347"/>
              <a:gd name="connsiteY26" fmla="*/ 715362 h 2266320"/>
              <a:gd name="connsiteX27" fmla="*/ 635000 w 4946347"/>
              <a:gd name="connsiteY27" fmla="*/ 664562 h 2266320"/>
              <a:gd name="connsiteX28" fmla="*/ 660400 w 4946347"/>
              <a:gd name="connsiteY28" fmla="*/ 647629 h 2266320"/>
              <a:gd name="connsiteX29" fmla="*/ 711200 w 4946347"/>
              <a:gd name="connsiteY29" fmla="*/ 596829 h 2266320"/>
              <a:gd name="connsiteX30" fmla="*/ 736600 w 4946347"/>
              <a:gd name="connsiteY30" fmla="*/ 571429 h 2266320"/>
              <a:gd name="connsiteX31" fmla="*/ 787400 w 4946347"/>
              <a:gd name="connsiteY31" fmla="*/ 529095 h 2266320"/>
              <a:gd name="connsiteX32" fmla="*/ 804333 w 4946347"/>
              <a:gd name="connsiteY32" fmla="*/ 503695 h 2266320"/>
              <a:gd name="connsiteX33" fmla="*/ 838200 w 4946347"/>
              <a:gd name="connsiteY33" fmla="*/ 478295 h 2266320"/>
              <a:gd name="connsiteX34" fmla="*/ 897467 w 4946347"/>
              <a:gd name="connsiteY34" fmla="*/ 419029 h 2266320"/>
              <a:gd name="connsiteX35" fmla="*/ 914400 w 4946347"/>
              <a:gd name="connsiteY35" fmla="*/ 402095 h 2266320"/>
              <a:gd name="connsiteX36" fmla="*/ 939800 w 4946347"/>
              <a:gd name="connsiteY36" fmla="*/ 376695 h 2266320"/>
              <a:gd name="connsiteX37" fmla="*/ 965200 w 4946347"/>
              <a:gd name="connsiteY37" fmla="*/ 342829 h 2266320"/>
              <a:gd name="connsiteX38" fmla="*/ 999067 w 4946347"/>
              <a:gd name="connsiteY38" fmla="*/ 325895 h 2266320"/>
              <a:gd name="connsiteX39" fmla="*/ 1159933 w 4946347"/>
              <a:gd name="connsiteY39" fmla="*/ 334362 h 2266320"/>
              <a:gd name="connsiteX40" fmla="*/ 1236133 w 4946347"/>
              <a:gd name="connsiteY40" fmla="*/ 351295 h 2266320"/>
              <a:gd name="connsiteX41" fmla="*/ 1303867 w 4946347"/>
              <a:gd name="connsiteY41" fmla="*/ 385162 h 2266320"/>
              <a:gd name="connsiteX42" fmla="*/ 1329267 w 4946347"/>
              <a:gd name="connsiteY42" fmla="*/ 393629 h 2266320"/>
              <a:gd name="connsiteX43" fmla="*/ 1354667 w 4946347"/>
              <a:gd name="connsiteY43" fmla="*/ 385162 h 2266320"/>
              <a:gd name="connsiteX44" fmla="*/ 1388533 w 4946347"/>
              <a:gd name="connsiteY44" fmla="*/ 376695 h 2266320"/>
              <a:gd name="connsiteX45" fmla="*/ 1430867 w 4946347"/>
              <a:gd name="connsiteY45" fmla="*/ 359762 h 2266320"/>
              <a:gd name="connsiteX46" fmla="*/ 1498600 w 4946347"/>
              <a:gd name="connsiteY46" fmla="*/ 325895 h 2266320"/>
              <a:gd name="connsiteX47" fmla="*/ 1574800 w 4946347"/>
              <a:gd name="connsiteY47" fmla="*/ 266629 h 2266320"/>
              <a:gd name="connsiteX48" fmla="*/ 1617133 w 4946347"/>
              <a:gd name="connsiteY48" fmla="*/ 241229 h 2266320"/>
              <a:gd name="connsiteX49" fmla="*/ 1634067 w 4946347"/>
              <a:gd name="connsiteY49" fmla="*/ 224295 h 2266320"/>
              <a:gd name="connsiteX50" fmla="*/ 1659467 w 4946347"/>
              <a:gd name="connsiteY50" fmla="*/ 207362 h 2266320"/>
              <a:gd name="connsiteX51" fmla="*/ 1701800 w 4946347"/>
              <a:gd name="connsiteY51" fmla="*/ 190429 h 2266320"/>
              <a:gd name="connsiteX52" fmla="*/ 1761067 w 4946347"/>
              <a:gd name="connsiteY52" fmla="*/ 156562 h 2266320"/>
              <a:gd name="connsiteX53" fmla="*/ 1845733 w 4946347"/>
              <a:gd name="connsiteY53" fmla="*/ 131162 h 2266320"/>
              <a:gd name="connsiteX54" fmla="*/ 1905000 w 4946347"/>
              <a:gd name="connsiteY54" fmla="*/ 97295 h 2266320"/>
              <a:gd name="connsiteX55" fmla="*/ 1955800 w 4946347"/>
              <a:gd name="connsiteY55" fmla="*/ 54962 h 2266320"/>
              <a:gd name="connsiteX56" fmla="*/ 1989667 w 4946347"/>
              <a:gd name="connsiteY56" fmla="*/ 4162 h 2266320"/>
              <a:gd name="connsiteX57" fmla="*/ 2023533 w 4946347"/>
              <a:gd name="connsiteY57" fmla="*/ 80362 h 2266320"/>
              <a:gd name="connsiteX58" fmla="*/ 2040467 w 4946347"/>
              <a:gd name="connsiteY58" fmla="*/ 97295 h 2266320"/>
              <a:gd name="connsiteX59" fmla="*/ 2048933 w 4946347"/>
              <a:gd name="connsiteY59" fmla="*/ 122695 h 2266320"/>
              <a:gd name="connsiteX60" fmla="*/ 2057400 w 4946347"/>
              <a:gd name="connsiteY60" fmla="*/ 165029 h 2266320"/>
              <a:gd name="connsiteX61" fmla="*/ 2074333 w 4946347"/>
              <a:gd name="connsiteY61" fmla="*/ 114229 h 2266320"/>
              <a:gd name="connsiteX62" fmla="*/ 2116667 w 4946347"/>
              <a:gd name="connsiteY62" fmla="*/ 80362 h 2266320"/>
              <a:gd name="connsiteX63" fmla="*/ 2328333 w 4946347"/>
              <a:gd name="connsiteY63" fmla="*/ 97295 h 2266320"/>
              <a:gd name="connsiteX64" fmla="*/ 2336800 w 4946347"/>
              <a:gd name="connsiteY64" fmla="*/ 46495 h 2266320"/>
              <a:gd name="connsiteX65" fmla="*/ 2379133 w 4946347"/>
              <a:gd name="connsiteY65" fmla="*/ 38029 h 2266320"/>
              <a:gd name="connsiteX66" fmla="*/ 2379133 w 4946347"/>
              <a:gd name="connsiteY66" fmla="*/ 29562 h 2266320"/>
              <a:gd name="connsiteX67" fmla="*/ 2413000 w 4946347"/>
              <a:gd name="connsiteY67" fmla="*/ 97295 h 2266320"/>
              <a:gd name="connsiteX68" fmla="*/ 2438400 w 4946347"/>
              <a:gd name="connsiteY68" fmla="*/ 88829 h 2266320"/>
              <a:gd name="connsiteX69" fmla="*/ 2472267 w 4946347"/>
              <a:gd name="connsiteY69" fmla="*/ 63429 h 2266320"/>
              <a:gd name="connsiteX70" fmla="*/ 2497667 w 4946347"/>
              <a:gd name="connsiteY70" fmla="*/ 54962 h 2266320"/>
              <a:gd name="connsiteX71" fmla="*/ 2540000 w 4946347"/>
              <a:gd name="connsiteY71" fmla="*/ 21095 h 2266320"/>
              <a:gd name="connsiteX72" fmla="*/ 2565400 w 4946347"/>
              <a:gd name="connsiteY72" fmla="*/ 46495 h 2266320"/>
              <a:gd name="connsiteX73" fmla="*/ 2590800 w 4946347"/>
              <a:gd name="connsiteY73" fmla="*/ 54962 h 2266320"/>
              <a:gd name="connsiteX74" fmla="*/ 2624667 w 4946347"/>
              <a:gd name="connsiteY74" fmla="*/ 80362 h 2266320"/>
              <a:gd name="connsiteX75" fmla="*/ 2633133 w 4946347"/>
              <a:gd name="connsiteY75" fmla="*/ 105762 h 2266320"/>
              <a:gd name="connsiteX76" fmla="*/ 2692400 w 4946347"/>
              <a:gd name="connsiteY76" fmla="*/ 173495 h 2266320"/>
              <a:gd name="connsiteX77" fmla="*/ 2709333 w 4946347"/>
              <a:gd name="connsiteY77" fmla="*/ 224295 h 2266320"/>
              <a:gd name="connsiteX78" fmla="*/ 2726267 w 4946347"/>
              <a:gd name="connsiteY78" fmla="*/ 300495 h 2266320"/>
              <a:gd name="connsiteX79" fmla="*/ 2768600 w 4946347"/>
              <a:gd name="connsiteY79" fmla="*/ 292029 h 2266320"/>
              <a:gd name="connsiteX80" fmla="*/ 2794000 w 4946347"/>
              <a:gd name="connsiteY80" fmla="*/ 283562 h 2266320"/>
              <a:gd name="connsiteX81" fmla="*/ 2827867 w 4946347"/>
              <a:gd name="connsiteY81" fmla="*/ 275095 h 2266320"/>
              <a:gd name="connsiteX82" fmla="*/ 2870200 w 4946347"/>
              <a:gd name="connsiteY82" fmla="*/ 232762 h 2266320"/>
              <a:gd name="connsiteX83" fmla="*/ 2921000 w 4946347"/>
              <a:gd name="connsiteY83" fmla="*/ 215829 h 2266320"/>
              <a:gd name="connsiteX84" fmla="*/ 2980267 w 4946347"/>
              <a:gd name="connsiteY84" fmla="*/ 275095 h 2266320"/>
              <a:gd name="connsiteX85" fmla="*/ 3031067 w 4946347"/>
              <a:gd name="connsiteY85" fmla="*/ 317429 h 2266320"/>
              <a:gd name="connsiteX86" fmla="*/ 3048000 w 4946347"/>
              <a:gd name="connsiteY86" fmla="*/ 351295 h 2266320"/>
              <a:gd name="connsiteX87" fmla="*/ 3064933 w 4946347"/>
              <a:gd name="connsiteY87" fmla="*/ 402095 h 2266320"/>
              <a:gd name="connsiteX88" fmla="*/ 3098800 w 4946347"/>
              <a:gd name="connsiteY88" fmla="*/ 444429 h 2266320"/>
              <a:gd name="connsiteX89" fmla="*/ 3124200 w 4946347"/>
              <a:gd name="connsiteY89" fmla="*/ 461362 h 2266320"/>
              <a:gd name="connsiteX90" fmla="*/ 3141133 w 4946347"/>
              <a:gd name="connsiteY90" fmla="*/ 512162 h 2266320"/>
              <a:gd name="connsiteX91" fmla="*/ 3149600 w 4946347"/>
              <a:gd name="connsiteY91" fmla="*/ 588362 h 2266320"/>
              <a:gd name="connsiteX92" fmla="*/ 3183467 w 4946347"/>
              <a:gd name="connsiteY92" fmla="*/ 596829 h 2266320"/>
              <a:gd name="connsiteX93" fmla="*/ 3234267 w 4946347"/>
              <a:gd name="connsiteY93" fmla="*/ 613762 h 2266320"/>
              <a:gd name="connsiteX94" fmla="*/ 3285067 w 4946347"/>
              <a:gd name="connsiteY94" fmla="*/ 647629 h 2266320"/>
              <a:gd name="connsiteX95" fmla="*/ 3318933 w 4946347"/>
              <a:gd name="connsiteY95" fmla="*/ 664562 h 2266320"/>
              <a:gd name="connsiteX96" fmla="*/ 3352800 w 4946347"/>
              <a:gd name="connsiteY96" fmla="*/ 698429 h 2266320"/>
              <a:gd name="connsiteX97" fmla="*/ 3378200 w 4946347"/>
              <a:gd name="connsiteY97" fmla="*/ 715362 h 2266320"/>
              <a:gd name="connsiteX98" fmla="*/ 3395133 w 4946347"/>
              <a:gd name="connsiteY98" fmla="*/ 901629 h 2266320"/>
              <a:gd name="connsiteX99" fmla="*/ 3437467 w 4946347"/>
              <a:gd name="connsiteY99" fmla="*/ 943962 h 2266320"/>
              <a:gd name="connsiteX100" fmla="*/ 3479800 w 4946347"/>
              <a:gd name="connsiteY100" fmla="*/ 977829 h 2266320"/>
              <a:gd name="connsiteX101" fmla="*/ 3505200 w 4946347"/>
              <a:gd name="connsiteY101" fmla="*/ 994762 h 2266320"/>
              <a:gd name="connsiteX102" fmla="*/ 3564467 w 4946347"/>
              <a:gd name="connsiteY102" fmla="*/ 1037095 h 2266320"/>
              <a:gd name="connsiteX103" fmla="*/ 3581400 w 4946347"/>
              <a:gd name="connsiteY103" fmla="*/ 1062495 h 2266320"/>
              <a:gd name="connsiteX104" fmla="*/ 3606800 w 4946347"/>
              <a:gd name="connsiteY104" fmla="*/ 1079429 h 2266320"/>
              <a:gd name="connsiteX105" fmla="*/ 3666067 w 4946347"/>
              <a:gd name="connsiteY105" fmla="*/ 1138695 h 2266320"/>
              <a:gd name="connsiteX106" fmla="*/ 3708400 w 4946347"/>
              <a:gd name="connsiteY106" fmla="*/ 1164095 h 2266320"/>
              <a:gd name="connsiteX107" fmla="*/ 3742267 w 4946347"/>
              <a:gd name="connsiteY107" fmla="*/ 1197962 h 2266320"/>
              <a:gd name="connsiteX108" fmla="*/ 3784600 w 4946347"/>
              <a:gd name="connsiteY108" fmla="*/ 1257229 h 2266320"/>
              <a:gd name="connsiteX109" fmla="*/ 3733800 w 4946347"/>
              <a:gd name="connsiteY109" fmla="*/ 1291095 h 2266320"/>
              <a:gd name="connsiteX110" fmla="*/ 3683000 w 4946347"/>
              <a:gd name="connsiteY110" fmla="*/ 1350362 h 2266320"/>
              <a:gd name="connsiteX111" fmla="*/ 3674533 w 4946347"/>
              <a:gd name="connsiteY111" fmla="*/ 1375762 h 2266320"/>
              <a:gd name="connsiteX112" fmla="*/ 3733800 w 4946347"/>
              <a:gd name="connsiteY112" fmla="*/ 1435029 h 2266320"/>
              <a:gd name="connsiteX113" fmla="*/ 3784600 w 4946347"/>
              <a:gd name="connsiteY113" fmla="*/ 1485829 h 2266320"/>
              <a:gd name="connsiteX114" fmla="*/ 3818467 w 4946347"/>
              <a:gd name="connsiteY114" fmla="*/ 1528162 h 2266320"/>
              <a:gd name="connsiteX115" fmla="*/ 3843867 w 4946347"/>
              <a:gd name="connsiteY115" fmla="*/ 1570495 h 2266320"/>
              <a:gd name="connsiteX116" fmla="*/ 3869267 w 4946347"/>
              <a:gd name="connsiteY116" fmla="*/ 1562029 h 2266320"/>
              <a:gd name="connsiteX117" fmla="*/ 3911600 w 4946347"/>
              <a:gd name="connsiteY117" fmla="*/ 1528162 h 2266320"/>
              <a:gd name="connsiteX118" fmla="*/ 3945467 w 4946347"/>
              <a:gd name="connsiteY118" fmla="*/ 1519695 h 2266320"/>
              <a:gd name="connsiteX119" fmla="*/ 3970867 w 4946347"/>
              <a:gd name="connsiteY119" fmla="*/ 1511229 h 2266320"/>
              <a:gd name="connsiteX120" fmla="*/ 4013200 w 4946347"/>
              <a:gd name="connsiteY120" fmla="*/ 1485829 h 2266320"/>
              <a:gd name="connsiteX121" fmla="*/ 4047067 w 4946347"/>
              <a:gd name="connsiteY121" fmla="*/ 1443495 h 2266320"/>
              <a:gd name="connsiteX122" fmla="*/ 4072467 w 4946347"/>
              <a:gd name="connsiteY122" fmla="*/ 1426562 h 2266320"/>
              <a:gd name="connsiteX123" fmla="*/ 4089400 w 4946347"/>
              <a:gd name="connsiteY123" fmla="*/ 1401162 h 2266320"/>
              <a:gd name="connsiteX124" fmla="*/ 4123267 w 4946347"/>
              <a:gd name="connsiteY124" fmla="*/ 1392695 h 2266320"/>
              <a:gd name="connsiteX125" fmla="*/ 4191000 w 4946347"/>
              <a:gd name="connsiteY125" fmla="*/ 1384229 h 2266320"/>
              <a:gd name="connsiteX126" fmla="*/ 4165600 w 4946347"/>
              <a:gd name="connsiteY126" fmla="*/ 1392695 h 2266320"/>
              <a:gd name="connsiteX127" fmla="*/ 4165600 w 4946347"/>
              <a:gd name="connsiteY127" fmla="*/ 1443495 h 2266320"/>
              <a:gd name="connsiteX128" fmla="*/ 4174067 w 4946347"/>
              <a:gd name="connsiteY128" fmla="*/ 1485829 h 2266320"/>
              <a:gd name="connsiteX129" fmla="*/ 4199467 w 4946347"/>
              <a:gd name="connsiteY129" fmla="*/ 1494295 h 2266320"/>
              <a:gd name="connsiteX130" fmla="*/ 4250267 w 4946347"/>
              <a:gd name="connsiteY130" fmla="*/ 1502762 h 2266320"/>
              <a:gd name="connsiteX131" fmla="*/ 4258733 w 4946347"/>
              <a:gd name="connsiteY131" fmla="*/ 1595895 h 2266320"/>
              <a:gd name="connsiteX132" fmla="*/ 4334933 w 4946347"/>
              <a:gd name="connsiteY132" fmla="*/ 1604362 h 2266320"/>
              <a:gd name="connsiteX133" fmla="*/ 4351867 w 4946347"/>
              <a:gd name="connsiteY133" fmla="*/ 1621295 h 2266320"/>
              <a:gd name="connsiteX134" fmla="*/ 4402667 w 4946347"/>
              <a:gd name="connsiteY134" fmla="*/ 1646695 h 2266320"/>
              <a:gd name="connsiteX135" fmla="*/ 4436533 w 4946347"/>
              <a:gd name="connsiteY135" fmla="*/ 1638229 h 2266320"/>
              <a:gd name="connsiteX136" fmla="*/ 4453467 w 4946347"/>
              <a:gd name="connsiteY136" fmla="*/ 1621295 h 2266320"/>
              <a:gd name="connsiteX137" fmla="*/ 4580467 w 4946347"/>
              <a:gd name="connsiteY137" fmla="*/ 1646695 h 2266320"/>
              <a:gd name="connsiteX138" fmla="*/ 4597400 w 4946347"/>
              <a:gd name="connsiteY138" fmla="*/ 1672095 h 2266320"/>
              <a:gd name="connsiteX139" fmla="*/ 4605867 w 4946347"/>
              <a:gd name="connsiteY139" fmla="*/ 1697495 h 2266320"/>
              <a:gd name="connsiteX140" fmla="*/ 4690533 w 4946347"/>
              <a:gd name="connsiteY140" fmla="*/ 1680562 h 2266320"/>
              <a:gd name="connsiteX141" fmla="*/ 4741333 w 4946347"/>
              <a:gd name="connsiteY141" fmla="*/ 1663629 h 2266320"/>
              <a:gd name="connsiteX142" fmla="*/ 4783667 w 4946347"/>
              <a:gd name="connsiteY142" fmla="*/ 1672095 h 2266320"/>
              <a:gd name="connsiteX143" fmla="*/ 4800600 w 4946347"/>
              <a:gd name="connsiteY143" fmla="*/ 1722895 h 2266320"/>
              <a:gd name="connsiteX144" fmla="*/ 4826000 w 4946347"/>
              <a:gd name="connsiteY144" fmla="*/ 1782162 h 2266320"/>
              <a:gd name="connsiteX145" fmla="*/ 4851400 w 4946347"/>
              <a:gd name="connsiteY145" fmla="*/ 1841429 h 2266320"/>
              <a:gd name="connsiteX146" fmla="*/ 4876800 w 4946347"/>
              <a:gd name="connsiteY146" fmla="*/ 1866829 h 2266320"/>
              <a:gd name="connsiteX147" fmla="*/ 4893733 w 4946347"/>
              <a:gd name="connsiteY147" fmla="*/ 1892229 h 2266320"/>
              <a:gd name="connsiteX148" fmla="*/ 4936067 w 4946347"/>
              <a:gd name="connsiteY148" fmla="*/ 1934562 h 2266320"/>
              <a:gd name="connsiteX149" fmla="*/ 4944533 w 4946347"/>
              <a:gd name="connsiteY149" fmla="*/ 1959962 h 2266320"/>
              <a:gd name="connsiteX150" fmla="*/ 4893733 w 4946347"/>
              <a:gd name="connsiteY150" fmla="*/ 1976895 h 2266320"/>
              <a:gd name="connsiteX151" fmla="*/ 4876800 w 4946347"/>
              <a:gd name="connsiteY151" fmla="*/ 2086962 h 2266320"/>
              <a:gd name="connsiteX152" fmla="*/ 4868333 w 4946347"/>
              <a:gd name="connsiteY152" fmla="*/ 2112362 h 2266320"/>
              <a:gd name="connsiteX153" fmla="*/ 4851400 w 4946347"/>
              <a:gd name="connsiteY153" fmla="*/ 2137762 h 2266320"/>
              <a:gd name="connsiteX154" fmla="*/ 4859867 w 4946347"/>
              <a:gd name="connsiteY154" fmla="*/ 2171629 h 2266320"/>
              <a:gd name="connsiteX155" fmla="*/ 4885267 w 4946347"/>
              <a:gd name="connsiteY155" fmla="*/ 2188562 h 2266320"/>
              <a:gd name="connsiteX156" fmla="*/ 4893733 w 4946347"/>
              <a:gd name="connsiteY156" fmla="*/ 2239362 h 2266320"/>
              <a:gd name="connsiteX157" fmla="*/ 4902200 w 4946347"/>
              <a:gd name="connsiteY157" fmla="*/ 2264762 h 2266320"/>
              <a:gd name="connsiteX158" fmla="*/ 4885267 w 4946347"/>
              <a:gd name="connsiteY158" fmla="*/ 2256295 h 226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</a:cxnLst>
            <a:rect l="l" t="t" r="r" b="b"/>
            <a:pathLst>
              <a:path w="4946347" h="2266320">
                <a:moveTo>
                  <a:pt x="0" y="1849895"/>
                </a:moveTo>
                <a:cubicBezTo>
                  <a:pt x="14111" y="1847073"/>
                  <a:pt x="29839" y="1848569"/>
                  <a:pt x="42333" y="1841429"/>
                </a:cubicBezTo>
                <a:cubicBezTo>
                  <a:pt x="60874" y="1830834"/>
                  <a:pt x="54285" y="1806400"/>
                  <a:pt x="76200" y="1799095"/>
                </a:cubicBezTo>
                <a:cubicBezTo>
                  <a:pt x="95132" y="1792784"/>
                  <a:pt x="115711" y="1793451"/>
                  <a:pt x="135467" y="1790629"/>
                </a:cubicBezTo>
                <a:cubicBezTo>
                  <a:pt x="152400" y="1784984"/>
                  <a:pt x="180623" y="1790629"/>
                  <a:pt x="186267" y="1773695"/>
                </a:cubicBezTo>
                <a:cubicBezTo>
                  <a:pt x="192927" y="1753714"/>
                  <a:pt x="192295" y="1742985"/>
                  <a:pt x="211667" y="1731362"/>
                </a:cubicBezTo>
                <a:cubicBezTo>
                  <a:pt x="219320" y="1726770"/>
                  <a:pt x="229085" y="1726886"/>
                  <a:pt x="237067" y="1722895"/>
                </a:cubicBezTo>
                <a:cubicBezTo>
                  <a:pt x="302719" y="1690069"/>
                  <a:pt x="224023" y="1718777"/>
                  <a:pt x="287867" y="1697495"/>
                </a:cubicBezTo>
                <a:cubicBezTo>
                  <a:pt x="299156" y="1680562"/>
                  <a:pt x="307342" y="1661085"/>
                  <a:pt x="321733" y="1646695"/>
                </a:cubicBezTo>
                <a:cubicBezTo>
                  <a:pt x="337485" y="1630944"/>
                  <a:pt x="344918" y="1625725"/>
                  <a:pt x="355600" y="1604362"/>
                </a:cubicBezTo>
                <a:cubicBezTo>
                  <a:pt x="359591" y="1596380"/>
                  <a:pt x="361245" y="1587429"/>
                  <a:pt x="364067" y="1578962"/>
                </a:cubicBezTo>
                <a:cubicBezTo>
                  <a:pt x="359824" y="1557749"/>
                  <a:pt x="346849" y="1524285"/>
                  <a:pt x="364067" y="1502762"/>
                </a:cubicBezTo>
                <a:cubicBezTo>
                  <a:pt x="369642" y="1495793"/>
                  <a:pt x="381665" y="1498629"/>
                  <a:pt x="389467" y="1494295"/>
                </a:cubicBezTo>
                <a:cubicBezTo>
                  <a:pt x="408975" y="1483457"/>
                  <a:pt x="440756" y="1464050"/>
                  <a:pt x="457200" y="1443495"/>
                </a:cubicBezTo>
                <a:cubicBezTo>
                  <a:pt x="463557" y="1435549"/>
                  <a:pt x="468489" y="1426562"/>
                  <a:pt x="474133" y="1418095"/>
                </a:cubicBezTo>
                <a:cubicBezTo>
                  <a:pt x="468489" y="1308028"/>
                  <a:pt x="439081" y="1196607"/>
                  <a:pt x="457200" y="1087895"/>
                </a:cubicBezTo>
                <a:cubicBezTo>
                  <a:pt x="467134" y="1028292"/>
                  <a:pt x="449381" y="1042523"/>
                  <a:pt x="491067" y="1028629"/>
                </a:cubicBezTo>
                <a:cubicBezTo>
                  <a:pt x="496711" y="1022984"/>
                  <a:pt x="503893" y="1018540"/>
                  <a:pt x="508000" y="1011695"/>
                </a:cubicBezTo>
                <a:cubicBezTo>
                  <a:pt x="512592" y="1004042"/>
                  <a:pt x="518217" y="995046"/>
                  <a:pt x="516467" y="986295"/>
                </a:cubicBezTo>
                <a:cubicBezTo>
                  <a:pt x="513146" y="969693"/>
                  <a:pt x="484830" y="964461"/>
                  <a:pt x="474133" y="960895"/>
                </a:cubicBezTo>
                <a:cubicBezTo>
                  <a:pt x="435839" y="903453"/>
                  <a:pt x="454658" y="924485"/>
                  <a:pt x="423333" y="893162"/>
                </a:cubicBezTo>
                <a:cubicBezTo>
                  <a:pt x="426155" y="884695"/>
                  <a:pt x="425489" y="874073"/>
                  <a:pt x="431800" y="867762"/>
                </a:cubicBezTo>
                <a:cubicBezTo>
                  <a:pt x="440725" y="858837"/>
                  <a:pt x="454709" y="857091"/>
                  <a:pt x="465667" y="850829"/>
                </a:cubicBezTo>
                <a:cubicBezTo>
                  <a:pt x="474502" y="845780"/>
                  <a:pt x="483250" y="840409"/>
                  <a:pt x="491067" y="833895"/>
                </a:cubicBezTo>
                <a:cubicBezTo>
                  <a:pt x="520417" y="809436"/>
                  <a:pt x="516387" y="805205"/>
                  <a:pt x="541867" y="774629"/>
                </a:cubicBezTo>
                <a:cubicBezTo>
                  <a:pt x="546977" y="768497"/>
                  <a:pt x="553156" y="763340"/>
                  <a:pt x="558800" y="757695"/>
                </a:cubicBezTo>
                <a:cubicBezTo>
                  <a:pt x="572700" y="715997"/>
                  <a:pt x="557316" y="744821"/>
                  <a:pt x="592667" y="715362"/>
                </a:cubicBezTo>
                <a:cubicBezTo>
                  <a:pt x="675890" y="646010"/>
                  <a:pt x="568400" y="731162"/>
                  <a:pt x="635000" y="664562"/>
                </a:cubicBezTo>
                <a:cubicBezTo>
                  <a:pt x="642195" y="657367"/>
                  <a:pt x="652795" y="654389"/>
                  <a:pt x="660400" y="647629"/>
                </a:cubicBezTo>
                <a:cubicBezTo>
                  <a:pt x="678299" y="631719"/>
                  <a:pt x="694267" y="613762"/>
                  <a:pt x="711200" y="596829"/>
                </a:cubicBezTo>
                <a:cubicBezTo>
                  <a:pt x="719667" y="588362"/>
                  <a:pt x="726637" y="578071"/>
                  <a:pt x="736600" y="571429"/>
                </a:cubicBezTo>
                <a:cubicBezTo>
                  <a:pt x="761574" y="554779"/>
                  <a:pt x="767029" y="553541"/>
                  <a:pt x="787400" y="529095"/>
                </a:cubicBezTo>
                <a:cubicBezTo>
                  <a:pt x="793914" y="521278"/>
                  <a:pt x="797138" y="510890"/>
                  <a:pt x="804333" y="503695"/>
                </a:cubicBezTo>
                <a:cubicBezTo>
                  <a:pt x="814311" y="493717"/>
                  <a:pt x="827758" y="487787"/>
                  <a:pt x="838200" y="478295"/>
                </a:cubicBezTo>
                <a:cubicBezTo>
                  <a:pt x="858873" y="459502"/>
                  <a:pt x="877711" y="438785"/>
                  <a:pt x="897467" y="419029"/>
                </a:cubicBezTo>
                <a:lnTo>
                  <a:pt x="914400" y="402095"/>
                </a:lnTo>
                <a:cubicBezTo>
                  <a:pt x="922867" y="393628"/>
                  <a:pt x="932616" y="386274"/>
                  <a:pt x="939800" y="376695"/>
                </a:cubicBezTo>
                <a:cubicBezTo>
                  <a:pt x="948267" y="365406"/>
                  <a:pt x="954486" y="352012"/>
                  <a:pt x="965200" y="342829"/>
                </a:cubicBezTo>
                <a:cubicBezTo>
                  <a:pt x="974783" y="334615"/>
                  <a:pt x="987778" y="331540"/>
                  <a:pt x="999067" y="325895"/>
                </a:cubicBezTo>
                <a:cubicBezTo>
                  <a:pt x="1052689" y="328717"/>
                  <a:pt x="1106422" y="329903"/>
                  <a:pt x="1159933" y="334362"/>
                </a:cubicBezTo>
                <a:cubicBezTo>
                  <a:pt x="1176052" y="335705"/>
                  <a:pt x="1218729" y="346944"/>
                  <a:pt x="1236133" y="351295"/>
                </a:cubicBezTo>
                <a:cubicBezTo>
                  <a:pt x="1265689" y="380851"/>
                  <a:pt x="1245493" y="365704"/>
                  <a:pt x="1303867" y="385162"/>
                </a:cubicBezTo>
                <a:lnTo>
                  <a:pt x="1329267" y="393629"/>
                </a:lnTo>
                <a:cubicBezTo>
                  <a:pt x="1337734" y="390807"/>
                  <a:pt x="1346086" y="387614"/>
                  <a:pt x="1354667" y="385162"/>
                </a:cubicBezTo>
                <a:cubicBezTo>
                  <a:pt x="1365855" y="381965"/>
                  <a:pt x="1377494" y="380375"/>
                  <a:pt x="1388533" y="376695"/>
                </a:cubicBezTo>
                <a:cubicBezTo>
                  <a:pt x="1402951" y="371889"/>
                  <a:pt x="1417068" y="366131"/>
                  <a:pt x="1430867" y="359762"/>
                </a:cubicBezTo>
                <a:cubicBezTo>
                  <a:pt x="1453786" y="349184"/>
                  <a:pt x="1480751" y="343744"/>
                  <a:pt x="1498600" y="325895"/>
                </a:cubicBezTo>
                <a:cubicBezTo>
                  <a:pt x="1555711" y="268784"/>
                  <a:pt x="1526681" y="282667"/>
                  <a:pt x="1574800" y="266629"/>
                </a:cubicBezTo>
                <a:cubicBezTo>
                  <a:pt x="1617703" y="223724"/>
                  <a:pt x="1562180" y="274200"/>
                  <a:pt x="1617133" y="241229"/>
                </a:cubicBezTo>
                <a:cubicBezTo>
                  <a:pt x="1623978" y="237122"/>
                  <a:pt x="1627833" y="229282"/>
                  <a:pt x="1634067" y="224295"/>
                </a:cubicBezTo>
                <a:cubicBezTo>
                  <a:pt x="1642013" y="217938"/>
                  <a:pt x="1650366" y="211913"/>
                  <a:pt x="1659467" y="207362"/>
                </a:cubicBezTo>
                <a:cubicBezTo>
                  <a:pt x="1673061" y="200565"/>
                  <a:pt x="1688207" y="197226"/>
                  <a:pt x="1701800" y="190429"/>
                </a:cubicBezTo>
                <a:cubicBezTo>
                  <a:pt x="1786838" y="147909"/>
                  <a:pt x="1657153" y="201096"/>
                  <a:pt x="1761067" y="156562"/>
                </a:cubicBezTo>
                <a:cubicBezTo>
                  <a:pt x="1788337" y="144875"/>
                  <a:pt x="1818463" y="142849"/>
                  <a:pt x="1845733" y="131162"/>
                </a:cubicBezTo>
                <a:cubicBezTo>
                  <a:pt x="1862787" y="123853"/>
                  <a:pt x="1889992" y="109802"/>
                  <a:pt x="1905000" y="97295"/>
                </a:cubicBezTo>
                <a:cubicBezTo>
                  <a:pt x="1970183" y="42975"/>
                  <a:pt x="1892743" y="96999"/>
                  <a:pt x="1955800" y="54962"/>
                </a:cubicBezTo>
                <a:cubicBezTo>
                  <a:pt x="1967089" y="38029"/>
                  <a:pt x="1983231" y="-15145"/>
                  <a:pt x="1989667" y="4162"/>
                </a:cubicBezTo>
                <a:cubicBezTo>
                  <a:pt x="2003092" y="44439"/>
                  <a:pt x="2000533" y="51613"/>
                  <a:pt x="2023533" y="80362"/>
                </a:cubicBezTo>
                <a:cubicBezTo>
                  <a:pt x="2028520" y="86595"/>
                  <a:pt x="2034822" y="91651"/>
                  <a:pt x="2040467" y="97295"/>
                </a:cubicBezTo>
                <a:cubicBezTo>
                  <a:pt x="2043289" y="105762"/>
                  <a:pt x="2046769" y="114037"/>
                  <a:pt x="2048933" y="122695"/>
                </a:cubicBezTo>
                <a:cubicBezTo>
                  <a:pt x="2052423" y="136656"/>
                  <a:pt x="2043748" y="169579"/>
                  <a:pt x="2057400" y="165029"/>
                </a:cubicBezTo>
                <a:cubicBezTo>
                  <a:pt x="2074333" y="159385"/>
                  <a:pt x="2061712" y="126850"/>
                  <a:pt x="2074333" y="114229"/>
                </a:cubicBezTo>
                <a:cubicBezTo>
                  <a:pt x="2098462" y="90100"/>
                  <a:pt x="2084625" y="101723"/>
                  <a:pt x="2116667" y="80362"/>
                </a:cubicBezTo>
                <a:cubicBezTo>
                  <a:pt x="2288751" y="109043"/>
                  <a:pt x="2218084" y="113046"/>
                  <a:pt x="2328333" y="97295"/>
                </a:cubicBezTo>
                <a:cubicBezTo>
                  <a:pt x="2331155" y="80362"/>
                  <a:pt x="2325628" y="59529"/>
                  <a:pt x="2336800" y="46495"/>
                </a:cubicBezTo>
                <a:cubicBezTo>
                  <a:pt x="2346165" y="35569"/>
                  <a:pt x="2370143" y="49266"/>
                  <a:pt x="2379133" y="38029"/>
                </a:cubicBezTo>
                <a:cubicBezTo>
                  <a:pt x="2381634" y="34902"/>
                  <a:pt x="2356916" y="-37094"/>
                  <a:pt x="2379133" y="29562"/>
                </a:cubicBezTo>
                <a:cubicBezTo>
                  <a:pt x="2390781" y="146036"/>
                  <a:pt x="2363223" y="122184"/>
                  <a:pt x="2413000" y="97295"/>
                </a:cubicBezTo>
                <a:cubicBezTo>
                  <a:pt x="2420982" y="93304"/>
                  <a:pt x="2429933" y="91651"/>
                  <a:pt x="2438400" y="88829"/>
                </a:cubicBezTo>
                <a:cubicBezTo>
                  <a:pt x="2449689" y="80362"/>
                  <a:pt x="2460015" y="70430"/>
                  <a:pt x="2472267" y="63429"/>
                </a:cubicBezTo>
                <a:cubicBezTo>
                  <a:pt x="2480016" y="59001"/>
                  <a:pt x="2489685" y="58953"/>
                  <a:pt x="2497667" y="54962"/>
                </a:cubicBezTo>
                <a:cubicBezTo>
                  <a:pt x="2519030" y="44280"/>
                  <a:pt x="2524249" y="36847"/>
                  <a:pt x="2540000" y="21095"/>
                </a:cubicBezTo>
                <a:cubicBezTo>
                  <a:pt x="2548467" y="29562"/>
                  <a:pt x="2555437" y="39853"/>
                  <a:pt x="2565400" y="46495"/>
                </a:cubicBezTo>
                <a:cubicBezTo>
                  <a:pt x="2572826" y="51446"/>
                  <a:pt x="2583051" y="50534"/>
                  <a:pt x="2590800" y="54962"/>
                </a:cubicBezTo>
                <a:cubicBezTo>
                  <a:pt x="2603052" y="61963"/>
                  <a:pt x="2613378" y="71895"/>
                  <a:pt x="2624667" y="80362"/>
                </a:cubicBezTo>
                <a:cubicBezTo>
                  <a:pt x="2627489" y="88829"/>
                  <a:pt x="2627558" y="98793"/>
                  <a:pt x="2633133" y="105762"/>
                </a:cubicBezTo>
                <a:cubicBezTo>
                  <a:pt x="2672644" y="155152"/>
                  <a:pt x="2658533" y="71892"/>
                  <a:pt x="2692400" y="173495"/>
                </a:cubicBezTo>
                <a:cubicBezTo>
                  <a:pt x="2698044" y="190428"/>
                  <a:pt x="2705004" y="206979"/>
                  <a:pt x="2709333" y="224295"/>
                </a:cubicBezTo>
                <a:cubicBezTo>
                  <a:pt x="2721290" y="272123"/>
                  <a:pt x="2715518" y="246752"/>
                  <a:pt x="2726267" y="300495"/>
                </a:cubicBezTo>
                <a:cubicBezTo>
                  <a:pt x="2740378" y="297673"/>
                  <a:pt x="2754639" y="295519"/>
                  <a:pt x="2768600" y="292029"/>
                </a:cubicBezTo>
                <a:cubicBezTo>
                  <a:pt x="2777258" y="289864"/>
                  <a:pt x="2785419" y="286014"/>
                  <a:pt x="2794000" y="283562"/>
                </a:cubicBezTo>
                <a:cubicBezTo>
                  <a:pt x="2805189" y="280365"/>
                  <a:pt x="2816578" y="277917"/>
                  <a:pt x="2827867" y="275095"/>
                </a:cubicBezTo>
                <a:cubicBezTo>
                  <a:pt x="2843315" y="251923"/>
                  <a:pt x="2843463" y="244645"/>
                  <a:pt x="2870200" y="232762"/>
                </a:cubicBezTo>
                <a:cubicBezTo>
                  <a:pt x="2886511" y="225513"/>
                  <a:pt x="2921000" y="215829"/>
                  <a:pt x="2921000" y="215829"/>
                </a:cubicBezTo>
                <a:cubicBezTo>
                  <a:pt x="2940756" y="235584"/>
                  <a:pt x="2957916" y="258332"/>
                  <a:pt x="2980267" y="275095"/>
                </a:cubicBezTo>
                <a:cubicBezTo>
                  <a:pt x="2988804" y="281498"/>
                  <a:pt x="3022097" y="303973"/>
                  <a:pt x="3031067" y="317429"/>
                </a:cubicBezTo>
                <a:cubicBezTo>
                  <a:pt x="3038068" y="327930"/>
                  <a:pt x="3043313" y="339577"/>
                  <a:pt x="3048000" y="351295"/>
                </a:cubicBezTo>
                <a:cubicBezTo>
                  <a:pt x="3054629" y="367868"/>
                  <a:pt x="3055032" y="387244"/>
                  <a:pt x="3064933" y="402095"/>
                </a:cubicBezTo>
                <a:cubicBezTo>
                  <a:pt x="3077504" y="420951"/>
                  <a:pt x="3081568" y="430643"/>
                  <a:pt x="3098800" y="444429"/>
                </a:cubicBezTo>
                <a:cubicBezTo>
                  <a:pt x="3106746" y="450786"/>
                  <a:pt x="3115733" y="455718"/>
                  <a:pt x="3124200" y="461362"/>
                </a:cubicBezTo>
                <a:cubicBezTo>
                  <a:pt x="3129844" y="478295"/>
                  <a:pt x="3139162" y="494422"/>
                  <a:pt x="3141133" y="512162"/>
                </a:cubicBezTo>
                <a:cubicBezTo>
                  <a:pt x="3143955" y="537562"/>
                  <a:pt x="3138171" y="565504"/>
                  <a:pt x="3149600" y="588362"/>
                </a:cubicBezTo>
                <a:cubicBezTo>
                  <a:pt x="3154804" y="598770"/>
                  <a:pt x="3172321" y="593485"/>
                  <a:pt x="3183467" y="596829"/>
                </a:cubicBezTo>
                <a:cubicBezTo>
                  <a:pt x="3200564" y="601958"/>
                  <a:pt x="3219416" y="603861"/>
                  <a:pt x="3234267" y="613762"/>
                </a:cubicBezTo>
                <a:cubicBezTo>
                  <a:pt x="3251200" y="625051"/>
                  <a:pt x="3266864" y="638528"/>
                  <a:pt x="3285067" y="647629"/>
                </a:cubicBezTo>
                <a:cubicBezTo>
                  <a:pt x="3296356" y="653273"/>
                  <a:pt x="3308836" y="656989"/>
                  <a:pt x="3318933" y="664562"/>
                </a:cubicBezTo>
                <a:cubicBezTo>
                  <a:pt x="3331705" y="674141"/>
                  <a:pt x="3339516" y="689573"/>
                  <a:pt x="3352800" y="698429"/>
                </a:cubicBezTo>
                <a:lnTo>
                  <a:pt x="3378200" y="715362"/>
                </a:lnTo>
                <a:cubicBezTo>
                  <a:pt x="3407647" y="803698"/>
                  <a:pt x="3362140" y="659678"/>
                  <a:pt x="3395133" y="901629"/>
                </a:cubicBezTo>
                <a:cubicBezTo>
                  <a:pt x="3397955" y="922325"/>
                  <a:pt x="3423356" y="934555"/>
                  <a:pt x="3437467" y="943962"/>
                </a:cubicBezTo>
                <a:cubicBezTo>
                  <a:pt x="3466011" y="986779"/>
                  <a:pt x="3438905" y="957382"/>
                  <a:pt x="3479800" y="977829"/>
                </a:cubicBezTo>
                <a:cubicBezTo>
                  <a:pt x="3488901" y="982380"/>
                  <a:pt x="3496920" y="988848"/>
                  <a:pt x="3505200" y="994762"/>
                </a:cubicBezTo>
                <a:cubicBezTo>
                  <a:pt x="3578713" y="1047270"/>
                  <a:pt x="3504607" y="997189"/>
                  <a:pt x="3564467" y="1037095"/>
                </a:cubicBezTo>
                <a:cubicBezTo>
                  <a:pt x="3570111" y="1045562"/>
                  <a:pt x="3574205" y="1055300"/>
                  <a:pt x="3581400" y="1062495"/>
                </a:cubicBezTo>
                <a:cubicBezTo>
                  <a:pt x="3588595" y="1069690"/>
                  <a:pt x="3600099" y="1071771"/>
                  <a:pt x="3606800" y="1079429"/>
                </a:cubicBezTo>
                <a:cubicBezTo>
                  <a:pt x="3662741" y="1143362"/>
                  <a:pt x="3613851" y="1121291"/>
                  <a:pt x="3666067" y="1138695"/>
                </a:cubicBezTo>
                <a:cubicBezTo>
                  <a:pt x="3728626" y="1201258"/>
                  <a:pt x="3631472" y="1109147"/>
                  <a:pt x="3708400" y="1164095"/>
                </a:cubicBezTo>
                <a:cubicBezTo>
                  <a:pt x="3721391" y="1173374"/>
                  <a:pt x="3732688" y="1185190"/>
                  <a:pt x="3742267" y="1197962"/>
                </a:cubicBezTo>
                <a:cubicBezTo>
                  <a:pt x="3773772" y="1239970"/>
                  <a:pt x="3759840" y="1220088"/>
                  <a:pt x="3784600" y="1257229"/>
                </a:cubicBezTo>
                <a:cubicBezTo>
                  <a:pt x="3744821" y="1316899"/>
                  <a:pt x="3796284" y="1252043"/>
                  <a:pt x="3733800" y="1291095"/>
                </a:cubicBezTo>
                <a:cubicBezTo>
                  <a:pt x="3718649" y="1300564"/>
                  <a:pt x="3692274" y="1331815"/>
                  <a:pt x="3683000" y="1350362"/>
                </a:cubicBezTo>
                <a:cubicBezTo>
                  <a:pt x="3679009" y="1358344"/>
                  <a:pt x="3677355" y="1367295"/>
                  <a:pt x="3674533" y="1375762"/>
                </a:cubicBezTo>
                <a:cubicBezTo>
                  <a:pt x="3732007" y="1394921"/>
                  <a:pt x="3665870" y="1367099"/>
                  <a:pt x="3733800" y="1435029"/>
                </a:cubicBezTo>
                <a:cubicBezTo>
                  <a:pt x="3750733" y="1451962"/>
                  <a:pt x="3771317" y="1465903"/>
                  <a:pt x="3784600" y="1485829"/>
                </a:cubicBezTo>
                <a:cubicBezTo>
                  <a:pt x="3805961" y="1517871"/>
                  <a:pt x="3794338" y="1504034"/>
                  <a:pt x="3818467" y="1528162"/>
                </a:cubicBezTo>
                <a:cubicBezTo>
                  <a:pt x="3822033" y="1538861"/>
                  <a:pt x="3827262" y="1567174"/>
                  <a:pt x="3843867" y="1570495"/>
                </a:cubicBezTo>
                <a:cubicBezTo>
                  <a:pt x="3852618" y="1572245"/>
                  <a:pt x="3860800" y="1564851"/>
                  <a:pt x="3869267" y="1562029"/>
                </a:cubicBezTo>
                <a:cubicBezTo>
                  <a:pt x="3882923" y="1548372"/>
                  <a:pt x="3892907" y="1536173"/>
                  <a:pt x="3911600" y="1528162"/>
                </a:cubicBezTo>
                <a:cubicBezTo>
                  <a:pt x="3922296" y="1523578"/>
                  <a:pt x="3934278" y="1522892"/>
                  <a:pt x="3945467" y="1519695"/>
                </a:cubicBezTo>
                <a:cubicBezTo>
                  <a:pt x="3954048" y="1517243"/>
                  <a:pt x="3962400" y="1514051"/>
                  <a:pt x="3970867" y="1511229"/>
                </a:cubicBezTo>
                <a:cubicBezTo>
                  <a:pt x="4013772" y="1468322"/>
                  <a:pt x="3958246" y="1518802"/>
                  <a:pt x="4013200" y="1485829"/>
                </a:cubicBezTo>
                <a:cubicBezTo>
                  <a:pt x="4034142" y="1473264"/>
                  <a:pt x="4029766" y="1460795"/>
                  <a:pt x="4047067" y="1443495"/>
                </a:cubicBezTo>
                <a:cubicBezTo>
                  <a:pt x="4054262" y="1436300"/>
                  <a:pt x="4064000" y="1432206"/>
                  <a:pt x="4072467" y="1426562"/>
                </a:cubicBezTo>
                <a:cubicBezTo>
                  <a:pt x="4078111" y="1418095"/>
                  <a:pt x="4080933" y="1406806"/>
                  <a:pt x="4089400" y="1401162"/>
                </a:cubicBezTo>
                <a:cubicBezTo>
                  <a:pt x="4099082" y="1394707"/>
                  <a:pt x="4111789" y="1394608"/>
                  <a:pt x="4123267" y="1392695"/>
                </a:cubicBezTo>
                <a:cubicBezTo>
                  <a:pt x="4145711" y="1388954"/>
                  <a:pt x="4168422" y="1387051"/>
                  <a:pt x="4191000" y="1384229"/>
                </a:cubicBezTo>
                <a:cubicBezTo>
                  <a:pt x="4182533" y="1387051"/>
                  <a:pt x="4171911" y="1386384"/>
                  <a:pt x="4165600" y="1392695"/>
                </a:cubicBezTo>
                <a:cubicBezTo>
                  <a:pt x="4147537" y="1410757"/>
                  <a:pt x="4161084" y="1425433"/>
                  <a:pt x="4165600" y="1443495"/>
                </a:cubicBezTo>
                <a:cubicBezTo>
                  <a:pt x="4169090" y="1457456"/>
                  <a:pt x="4166084" y="1473855"/>
                  <a:pt x="4174067" y="1485829"/>
                </a:cubicBezTo>
                <a:cubicBezTo>
                  <a:pt x="4179018" y="1493255"/>
                  <a:pt x="4190755" y="1492359"/>
                  <a:pt x="4199467" y="1494295"/>
                </a:cubicBezTo>
                <a:cubicBezTo>
                  <a:pt x="4216225" y="1498019"/>
                  <a:pt x="4233334" y="1499940"/>
                  <a:pt x="4250267" y="1502762"/>
                </a:cubicBezTo>
                <a:cubicBezTo>
                  <a:pt x="4253089" y="1533806"/>
                  <a:pt x="4238777" y="1571948"/>
                  <a:pt x="4258733" y="1595895"/>
                </a:cubicBezTo>
                <a:cubicBezTo>
                  <a:pt x="4275094" y="1615528"/>
                  <a:pt x="4310277" y="1597638"/>
                  <a:pt x="4334933" y="1604362"/>
                </a:cubicBezTo>
                <a:cubicBezTo>
                  <a:pt x="4342634" y="1606462"/>
                  <a:pt x="4345634" y="1616308"/>
                  <a:pt x="4351867" y="1621295"/>
                </a:cubicBezTo>
                <a:cubicBezTo>
                  <a:pt x="4375316" y="1640054"/>
                  <a:pt x="4375837" y="1637752"/>
                  <a:pt x="4402667" y="1646695"/>
                </a:cubicBezTo>
                <a:cubicBezTo>
                  <a:pt x="4413956" y="1643873"/>
                  <a:pt x="4426125" y="1643433"/>
                  <a:pt x="4436533" y="1638229"/>
                </a:cubicBezTo>
                <a:cubicBezTo>
                  <a:pt x="4443673" y="1634659"/>
                  <a:pt x="4445484" y="1621295"/>
                  <a:pt x="4453467" y="1621295"/>
                </a:cubicBezTo>
                <a:cubicBezTo>
                  <a:pt x="4481979" y="1621295"/>
                  <a:pt x="4544042" y="1637590"/>
                  <a:pt x="4580467" y="1646695"/>
                </a:cubicBezTo>
                <a:cubicBezTo>
                  <a:pt x="4586111" y="1655162"/>
                  <a:pt x="4592849" y="1662994"/>
                  <a:pt x="4597400" y="1672095"/>
                </a:cubicBezTo>
                <a:cubicBezTo>
                  <a:pt x="4601391" y="1680077"/>
                  <a:pt x="4597286" y="1695043"/>
                  <a:pt x="4605867" y="1697495"/>
                </a:cubicBezTo>
                <a:cubicBezTo>
                  <a:pt x="4613685" y="1699729"/>
                  <a:pt x="4676927" y="1684644"/>
                  <a:pt x="4690533" y="1680562"/>
                </a:cubicBezTo>
                <a:cubicBezTo>
                  <a:pt x="4707629" y="1675433"/>
                  <a:pt x="4741333" y="1663629"/>
                  <a:pt x="4741333" y="1663629"/>
                </a:cubicBezTo>
                <a:cubicBezTo>
                  <a:pt x="4755444" y="1666451"/>
                  <a:pt x="4773491" y="1661919"/>
                  <a:pt x="4783667" y="1672095"/>
                </a:cubicBezTo>
                <a:cubicBezTo>
                  <a:pt x="4796288" y="1684716"/>
                  <a:pt x="4794956" y="1705962"/>
                  <a:pt x="4800600" y="1722895"/>
                </a:cubicBezTo>
                <a:cubicBezTo>
                  <a:pt x="4820453" y="1782454"/>
                  <a:pt x="4794618" y="1708937"/>
                  <a:pt x="4826000" y="1782162"/>
                </a:cubicBezTo>
                <a:cubicBezTo>
                  <a:pt x="4837843" y="1809797"/>
                  <a:pt x="4831346" y="1813352"/>
                  <a:pt x="4851400" y="1841429"/>
                </a:cubicBezTo>
                <a:cubicBezTo>
                  <a:pt x="4858359" y="1851172"/>
                  <a:pt x="4869135" y="1857631"/>
                  <a:pt x="4876800" y="1866829"/>
                </a:cubicBezTo>
                <a:cubicBezTo>
                  <a:pt x="4883314" y="1874646"/>
                  <a:pt x="4887032" y="1884571"/>
                  <a:pt x="4893733" y="1892229"/>
                </a:cubicBezTo>
                <a:cubicBezTo>
                  <a:pt x="4906874" y="1907248"/>
                  <a:pt x="4936067" y="1934562"/>
                  <a:pt x="4936067" y="1934562"/>
                </a:cubicBezTo>
                <a:cubicBezTo>
                  <a:pt x="4938889" y="1943029"/>
                  <a:pt x="4950844" y="1953651"/>
                  <a:pt x="4944533" y="1959962"/>
                </a:cubicBezTo>
                <a:cubicBezTo>
                  <a:pt x="4931912" y="1972583"/>
                  <a:pt x="4893733" y="1976895"/>
                  <a:pt x="4893733" y="1976895"/>
                </a:cubicBezTo>
                <a:cubicBezTo>
                  <a:pt x="4888592" y="2018029"/>
                  <a:pt x="4886498" y="2048171"/>
                  <a:pt x="4876800" y="2086962"/>
                </a:cubicBezTo>
                <a:cubicBezTo>
                  <a:pt x="4874635" y="2095620"/>
                  <a:pt x="4872324" y="2104380"/>
                  <a:pt x="4868333" y="2112362"/>
                </a:cubicBezTo>
                <a:cubicBezTo>
                  <a:pt x="4863782" y="2121463"/>
                  <a:pt x="4857044" y="2129295"/>
                  <a:pt x="4851400" y="2137762"/>
                </a:cubicBezTo>
                <a:cubicBezTo>
                  <a:pt x="4854222" y="2149051"/>
                  <a:pt x="4853412" y="2161947"/>
                  <a:pt x="4859867" y="2171629"/>
                </a:cubicBezTo>
                <a:cubicBezTo>
                  <a:pt x="4865511" y="2180096"/>
                  <a:pt x="4880716" y="2179461"/>
                  <a:pt x="4885267" y="2188562"/>
                </a:cubicBezTo>
                <a:cubicBezTo>
                  <a:pt x="4892944" y="2203917"/>
                  <a:pt x="4890009" y="2222604"/>
                  <a:pt x="4893733" y="2239362"/>
                </a:cubicBezTo>
                <a:cubicBezTo>
                  <a:pt x="4895669" y="2248074"/>
                  <a:pt x="4906191" y="2256779"/>
                  <a:pt x="4902200" y="2264762"/>
                </a:cubicBezTo>
                <a:cubicBezTo>
                  <a:pt x="4899378" y="2270406"/>
                  <a:pt x="4890911" y="2259117"/>
                  <a:pt x="4885267" y="2256295"/>
                </a:cubicBezTo>
              </a:path>
            </a:pathLst>
          </a:custGeom>
          <a:ln w="76200" cmpd="sng"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Freihandform 35"/>
          <p:cNvSpPr/>
          <p:nvPr/>
        </p:nvSpPr>
        <p:spPr>
          <a:xfrm>
            <a:off x="5549195" y="2413001"/>
            <a:ext cx="2623256" cy="2446867"/>
          </a:xfrm>
          <a:custGeom>
            <a:avLst/>
            <a:gdLst>
              <a:gd name="connsiteX0" fmla="*/ 0 w 2421467"/>
              <a:gd name="connsiteY0" fmla="*/ 0 h 2446867"/>
              <a:gd name="connsiteX1" fmla="*/ 42334 w 2421467"/>
              <a:gd name="connsiteY1" fmla="*/ 16933 h 2446867"/>
              <a:gd name="connsiteX2" fmla="*/ 84667 w 2421467"/>
              <a:gd name="connsiteY2" fmla="*/ 42333 h 2446867"/>
              <a:gd name="connsiteX3" fmla="*/ 118534 w 2421467"/>
              <a:gd name="connsiteY3" fmla="*/ 76200 h 2446867"/>
              <a:gd name="connsiteX4" fmla="*/ 135467 w 2421467"/>
              <a:gd name="connsiteY4" fmla="*/ 101600 h 2446867"/>
              <a:gd name="connsiteX5" fmla="*/ 160867 w 2421467"/>
              <a:gd name="connsiteY5" fmla="*/ 118533 h 2446867"/>
              <a:gd name="connsiteX6" fmla="*/ 177800 w 2421467"/>
              <a:gd name="connsiteY6" fmla="*/ 169333 h 2446867"/>
              <a:gd name="connsiteX7" fmla="*/ 211667 w 2421467"/>
              <a:gd name="connsiteY7" fmla="*/ 220133 h 2446867"/>
              <a:gd name="connsiteX8" fmla="*/ 220134 w 2421467"/>
              <a:gd name="connsiteY8" fmla="*/ 245533 h 2446867"/>
              <a:gd name="connsiteX9" fmla="*/ 237067 w 2421467"/>
              <a:gd name="connsiteY9" fmla="*/ 270933 h 2446867"/>
              <a:gd name="connsiteX10" fmla="*/ 270934 w 2421467"/>
              <a:gd name="connsiteY10" fmla="*/ 338667 h 2446867"/>
              <a:gd name="connsiteX11" fmla="*/ 287867 w 2421467"/>
              <a:gd name="connsiteY11" fmla="*/ 389467 h 2446867"/>
              <a:gd name="connsiteX12" fmla="*/ 321734 w 2421467"/>
              <a:gd name="connsiteY12" fmla="*/ 431800 h 2446867"/>
              <a:gd name="connsiteX13" fmla="*/ 338667 w 2421467"/>
              <a:gd name="connsiteY13" fmla="*/ 457200 h 2446867"/>
              <a:gd name="connsiteX14" fmla="*/ 381000 w 2421467"/>
              <a:gd name="connsiteY14" fmla="*/ 448733 h 2446867"/>
              <a:gd name="connsiteX15" fmla="*/ 406400 w 2421467"/>
              <a:gd name="connsiteY15" fmla="*/ 355600 h 2446867"/>
              <a:gd name="connsiteX16" fmla="*/ 457200 w 2421467"/>
              <a:gd name="connsiteY16" fmla="*/ 338667 h 2446867"/>
              <a:gd name="connsiteX17" fmla="*/ 533400 w 2421467"/>
              <a:gd name="connsiteY17" fmla="*/ 347133 h 2446867"/>
              <a:gd name="connsiteX18" fmla="*/ 558800 w 2421467"/>
              <a:gd name="connsiteY18" fmla="*/ 355600 h 2446867"/>
              <a:gd name="connsiteX19" fmla="*/ 575734 w 2421467"/>
              <a:gd name="connsiteY19" fmla="*/ 381000 h 2446867"/>
              <a:gd name="connsiteX20" fmla="*/ 609600 w 2421467"/>
              <a:gd name="connsiteY20" fmla="*/ 406400 h 2446867"/>
              <a:gd name="connsiteX21" fmla="*/ 626534 w 2421467"/>
              <a:gd name="connsiteY21" fmla="*/ 431800 h 2446867"/>
              <a:gd name="connsiteX22" fmla="*/ 711200 w 2421467"/>
              <a:gd name="connsiteY22" fmla="*/ 499533 h 2446867"/>
              <a:gd name="connsiteX23" fmla="*/ 736600 w 2421467"/>
              <a:gd name="connsiteY23" fmla="*/ 508000 h 2446867"/>
              <a:gd name="connsiteX24" fmla="*/ 753534 w 2421467"/>
              <a:gd name="connsiteY24" fmla="*/ 524933 h 2446867"/>
              <a:gd name="connsiteX25" fmla="*/ 753534 w 2421467"/>
              <a:gd name="connsiteY25" fmla="*/ 575733 h 2446867"/>
              <a:gd name="connsiteX26" fmla="*/ 736600 w 2421467"/>
              <a:gd name="connsiteY26" fmla="*/ 592667 h 2446867"/>
              <a:gd name="connsiteX27" fmla="*/ 728134 w 2421467"/>
              <a:gd name="connsiteY27" fmla="*/ 618067 h 2446867"/>
              <a:gd name="connsiteX28" fmla="*/ 711200 w 2421467"/>
              <a:gd name="connsiteY28" fmla="*/ 635000 h 2446867"/>
              <a:gd name="connsiteX29" fmla="*/ 694267 w 2421467"/>
              <a:gd name="connsiteY29" fmla="*/ 660400 h 2446867"/>
              <a:gd name="connsiteX30" fmla="*/ 685800 w 2421467"/>
              <a:gd name="connsiteY30" fmla="*/ 711200 h 2446867"/>
              <a:gd name="connsiteX31" fmla="*/ 635000 w 2421467"/>
              <a:gd name="connsiteY31" fmla="*/ 728133 h 2446867"/>
              <a:gd name="connsiteX32" fmla="*/ 609600 w 2421467"/>
              <a:gd name="connsiteY32" fmla="*/ 736600 h 2446867"/>
              <a:gd name="connsiteX33" fmla="*/ 618067 w 2421467"/>
              <a:gd name="connsiteY33" fmla="*/ 787400 h 2446867"/>
              <a:gd name="connsiteX34" fmla="*/ 635000 w 2421467"/>
              <a:gd name="connsiteY34" fmla="*/ 812800 h 2446867"/>
              <a:gd name="connsiteX35" fmla="*/ 660400 w 2421467"/>
              <a:gd name="connsiteY35" fmla="*/ 905933 h 2446867"/>
              <a:gd name="connsiteX36" fmla="*/ 677334 w 2421467"/>
              <a:gd name="connsiteY36" fmla="*/ 1032933 h 2446867"/>
              <a:gd name="connsiteX37" fmla="*/ 694267 w 2421467"/>
              <a:gd name="connsiteY37" fmla="*/ 1092200 h 2446867"/>
              <a:gd name="connsiteX38" fmla="*/ 702734 w 2421467"/>
              <a:gd name="connsiteY38" fmla="*/ 1143000 h 2446867"/>
              <a:gd name="connsiteX39" fmla="*/ 728134 w 2421467"/>
              <a:gd name="connsiteY39" fmla="*/ 1176867 h 2446867"/>
              <a:gd name="connsiteX40" fmla="*/ 745067 w 2421467"/>
              <a:gd name="connsiteY40" fmla="*/ 1210733 h 2446867"/>
              <a:gd name="connsiteX41" fmla="*/ 770467 w 2421467"/>
              <a:gd name="connsiteY41" fmla="*/ 1236133 h 2446867"/>
              <a:gd name="connsiteX42" fmla="*/ 812800 w 2421467"/>
              <a:gd name="connsiteY42" fmla="*/ 1278467 h 2446867"/>
              <a:gd name="connsiteX43" fmla="*/ 829734 w 2421467"/>
              <a:gd name="connsiteY43" fmla="*/ 1329267 h 2446867"/>
              <a:gd name="connsiteX44" fmla="*/ 846667 w 2421467"/>
              <a:gd name="connsiteY44" fmla="*/ 1380067 h 2446867"/>
              <a:gd name="connsiteX45" fmla="*/ 863600 w 2421467"/>
              <a:gd name="connsiteY45" fmla="*/ 1405467 h 2446867"/>
              <a:gd name="connsiteX46" fmla="*/ 880534 w 2421467"/>
              <a:gd name="connsiteY46" fmla="*/ 1456267 h 2446867"/>
              <a:gd name="connsiteX47" fmla="*/ 914400 w 2421467"/>
              <a:gd name="connsiteY47" fmla="*/ 1507067 h 2446867"/>
              <a:gd name="connsiteX48" fmla="*/ 999067 w 2421467"/>
              <a:gd name="connsiteY48" fmla="*/ 1515533 h 2446867"/>
              <a:gd name="connsiteX49" fmla="*/ 1117600 w 2421467"/>
              <a:gd name="connsiteY49" fmla="*/ 1498600 h 2446867"/>
              <a:gd name="connsiteX50" fmla="*/ 1143000 w 2421467"/>
              <a:gd name="connsiteY50" fmla="*/ 1481667 h 2446867"/>
              <a:gd name="connsiteX51" fmla="*/ 1193800 w 2421467"/>
              <a:gd name="connsiteY51" fmla="*/ 1490133 h 2446867"/>
              <a:gd name="connsiteX52" fmla="*/ 1253067 w 2421467"/>
              <a:gd name="connsiteY52" fmla="*/ 1515533 h 2446867"/>
              <a:gd name="connsiteX53" fmla="*/ 1286934 w 2421467"/>
              <a:gd name="connsiteY53" fmla="*/ 1524000 h 2446867"/>
              <a:gd name="connsiteX54" fmla="*/ 1312334 w 2421467"/>
              <a:gd name="connsiteY54" fmla="*/ 1515533 h 2446867"/>
              <a:gd name="connsiteX55" fmla="*/ 1337734 w 2421467"/>
              <a:gd name="connsiteY55" fmla="*/ 1464733 h 2446867"/>
              <a:gd name="connsiteX56" fmla="*/ 1363134 w 2421467"/>
              <a:gd name="connsiteY56" fmla="*/ 1447800 h 2446867"/>
              <a:gd name="connsiteX57" fmla="*/ 1397000 w 2421467"/>
              <a:gd name="connsiteY57" fmla="*/ 1464733 h 2446867"/>
              <a:gd name="connsiteX58" fmla="*/ 1422400 w 2421467"/>
              <a:gd name="connsiteY58" fmla="*/ 1473200 h 2446867"/>
              <a:gd name="connsiteX59" fmla="*/ 1481667 w 2421467"/>
              <a:gd name="connsiteY59" fmla="*/ 1507067 h 2446867"/>
              <a:gd name="connsiteX60" fmla="*/ 1515534 w 2421467"/>
              <a:gd name="connsiteY60" fmla="*/ 1515533 h 2446867"/>
              <a:gd name="connsiteX61" fmla="*/ 1566334 w 2421467"/>
              <a:gd name="connsiteY61" fmla="*/ 1540933 h 2446867"/>
              <a:gd name="connsiteX62" fmla="*/ 1591734 w 2421467"/>
              <a:gd name="connsiteY62" fmla="*/ 1557867 h 2446867"/>
              <a:gd name="connsiteX63" fmla="*/ 1676400 w 2421467"/>
              <a:gd name="connsiteY63" fmla="*/ 1583267 h 2446867"/>
              <a:gd name="connsiteX64" fmla="*/ 1710267 w 2421467"/>
              <a:gd name="connsiteY64" fmla="*/ 1600200 h 2446867"/>
              <a:gd name="connsiteX65" fmla="*/ 1761067 w 2421467"/>
              <a:gd name="connsiteY65" fmla="*/ 1617133 h 2446867"/>
              <a:gd name="connsiteX66" fmla="*/ 1786467 w 2421467"/>
              <a:gd name="connsiteY66" fmla="*/ 1625600 h 2446867"/>
              <a:gd name="connsiteX67" fmla="*/ 1811867 w 2421467"/>
              <a:gd name="connsiteY67" fmla="*/ 1634067 h 2446867"/>
              <a:gd name="connsiteX68" fmla="*/ 1837267 w 2421467"/>
              <a:gd name="connsiteY68" fmla="*/ 1642533 h 2446867"/>
              <a:gd name="connsiteX69" fmla="*/ 1862667 w 2421467"/>
              <a:gd name="connsiteY69" fmla="*/ 1634067 h 2446867"/>
              <a:gd name="connsiteX70" fmla="*/ 1896534 w 2421467"/>
              <a:gd name="connsiteY70" fmla="*/ 1676400 h 2446867"/>
              <a:gd name="connsiteX71" fmla="*/ 1913467 w 2421467"/>
              <a:gd name="connsiteY71" fmla="*/ 1701800 h 2446867"/>
              <a:gd name="connsiteX72" fmla="*/ 1938867 w 2421467"/>
              <a:gd name="connsiteY72" fmla="*/ 1744133 h 2446867"/>
              <a:gd name="connsiteX73" fmla="*/ 1981200 w 2421467"/>
              <a:gd name="connsiteY73" fmla="*/ 1778000 h 2446867"/>
              <a:gd name="connsiteX74" fmla="*/ 2023534 w 2421467"/>
              <a:gd name="connsiteY74" fmla="*/ 1828800 h 2446867"/>
              <a:gd name="connsiteX75" fmla="*/ 2074334 w 2421467"/>
              <a:gd name="connsiteY75" fmla="*/ 1879600 h 2446867"/>
              <a:gd name="connsiteX76" fmla="*/ 2091267 w 2421467"/>
              <a:gd name="connsiteY76" fmla="*/ 1905000 h 2446867"/>
              <a:gd name="connsiteX77" fmla="*/ 2116667 w 2421467"/>
              <a:gd name="connsiteY77" fmla="*/ 1913467 h 2446867"/>
              <a:gd name="connsiteX78" fmla="*/ 2125134 w 2421467"/>
              <a:gd name="connsiteY78" fmla="*/ 1964267 h 2446867"/>
              <a:gd name="connsiteX79" fmla="*/ 2142067 w 2421467"/>
              <a:gd name="connsiteY79" fmla="*/ 2015067 h 2446867"/>
              <a:gd name="connsiteX80" fmla="*/ 2142067 w 2421467"/>
              <a:gd name="connsiteY80" fmla="*/ 2015067 h 2446867"/>
              <a:gd name="connsiteX81" fmla="*/ 2201334 w 2421467"/>
              <a:gd name="connsiteY81" fmla="*/ 2099733 h 2446867"/>
              <a:gd name="connsiteX82" fmla="*/ 2218267 w 2421467"/>
              <a:gd name="connsiteY82" fmla="*/ 2116667 h 2446867"/>
              <a:gd name="connsiteX83" fmla="*/ 2226734 w 2421467"/>
              <a:gd name="connsiteY83" fmla="*/ 2142067 h 2446867"/>
              <a:gd name="connsiteX84" fmla="*/ 2269067 w 2421467"/>
              <a:gd name="connsiteY84" fmla="*/ 2192867 h 2446867"/>
              <a:gd name="connsiteX85" fmla="*/ 2286000 w 2421467"/>
              <a:gd name="connsiteY85" fmla="*/ 2218267 h 2446867"/>
              <a:gd name="connsiteX86" fmla="*/ 2294467 w 2421467"/>
              <a:gd name="connsiteY86" fmla="*/ 2252133 h 2446867"/>
              <a:gd name="connsiteX87" fmla="*/ 2353734 w 2421467"/>
              <a:gd name="connsiteY87" fmla="*/ 2294467 h 2446867"/>
              <a:gd name="connsiteX88" fmla="*/ 2387600 w 2421467"/>
              <a:gd name="connsiteY88" fmla="*/ 2336800 h 2446867"/>
              <a:gd name="connsiteX89" fmla="*/ 2396067 w 2421467"/>
              <a:gd name="connsiteY89" fmla="*/ 2370667 h 2446867"/>
              <a:gd name="connsiteX90" fmla="*/ 2413000 w 2421467"/>
              <a:gd name="connsiteY90" fmla="*/ 2421467 h 2446867"/>
              <a:gd name="connsiteX91" fmla="*/ 2421467 w 2421467"/>
              <a:gd name="connsiteY91" fmla="*/ 2446867 h 2446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421467" h="2446867">
                <a:moveTo>
                  <a:pt x="0" y="0"/>
                </a:moveTo>
                <a:cubicBezTo>
                  <a:pt x="14111" y="5644"/>
                  <a:pt x="29138" y="9393"/>
                  <a:pt x="42334" y="16933"/>
                </a:cubicBezTo>
                <a:cubicBezTo>
                  <a:pt x="107416" y="54123"/>
                  <a:pt x="4918" y="15752"/>
                  <a:pt x="84667" y="42333"/>
                </a:cubicBezTo>
                <a:cubicBezTo>
                  <a:pt x="95956" y="53622"/>
                  <a:pt x="109678" y="62916"/>
                  <a:pt x="118534" y="76200"/>
                </a:cubicBezTo>
                <a:cubicBezTo>
                  <a:pt x="124178" y="84667"/>
                  <a:pt x="128272" y="94405"/>
                  <a:pt x="135467" y="101600"/>
                </a:cubicBezTo>
                <a:cubicBezTo>
                  <a:pt x="142662" y="108795"/>
                  <a:pt x="152400" y="112889"/>
                  <a:pt x="160867" y="118533"/>
                </a:cubicBezTo>
                <a:cubicBezTo>
                  <a:pt x="166511" y="135466"/>
                  <a:pt x="167899" y="154482"/>
                  <a:pt x="177800" y="169333"/>
                </a:cubicBezTo>
                <a:cubicBezTo>
                  <a:pt x="189089" y="186266"/>
                  <a:pt x="205231" y="200826"/>
                  <a:pt x="211667" y="220133"/>
                </a:cubicBezTo>
                <a:cubicBezTo>
                  <a:pt x="214489" y="228600"/>
                  <a:pt x="216143" y="237551"/>
                  <a:pt x="220134" y="245533"/>
                </a:cubicBezTo>
                <a:cubicBezTo>
                  <a:pt x="224685" y="254634"/>
                  <a:pt x="232934" y="261634"/>
                  <a:pt x="237067" y="270933"/>
                </a:cubicBezTo>
                <a:cubicBezTo>
                  <a:pt x="268199" y="340980"/>
                  <a:pt x="236158" y="303891"/>
                  <a:pt x="270934" y="338667"/>
                </a:cubicBezTo>
                <a:cubicBezTo>
                  <a:pt x="276578" y="355600"/>
                  <a:pt x="277966" y="374615"/>
                  <a:pt x="287867" y="389467"/>
                </a:cubicBezTo>
                <a:cubicBezTo>
                  <a:pt x="339985" y="467645"/>
                  <a:pt x="273477" y="371479"/>
                  <a:pt x="321734" y="431800"/>
                </a:cubicBezTo>
                <a:cubicBezTo>
                  <a:pt x="328091" y="439746"/>
                  <a:pt x="333023" y="448733"/>
                  <a:pt x="338667" y="457200"/>
                </a:cubicBezTo>
                <a:cubicBezTo>
                  <a:pt x="352778" y="454378"/>
                  <a:pt x="368506" y="455873"/>
                  <a:pt x="381000" y="448733"/>
                </a:cubicBezTo>
                <a:cubicBezTo>
                  <a:pt x="411897" y="431078"/>
                  <a:pt x="393673" y="373781"/>
                  <a:pt x="406400" y="355600"/>
                </a:cubicBezTo>
                <a:cubicBezTo>
                  <a:pt x="416636" y="340977"/>
                  <a:pt x="457200" y="338667"/>
                  <a:pt x="457200" y="338667"/>
                </a:cubicBezTo>
                <a:cubicBezTo>
                  <a:pt x="482600" y="341489"/>
                  <a:pt x="508191" y="342932"/>
                  <a:pt x="533400" y="347133"/>
                </a:cubicBezTo>
                <a:cubicBezTo>
                  <a:pt x="542203" y="348600"/>
                  <a:pt x="551831" y="350025"/>
                  <a:pt x="558800" y="355600"/>
                </a:cubicBezTo>
                <a:cubicBezTo>
                  <a:pt x="566746" y="361957"/>
                  <a:pt x="568539" y="373805"/>
                  <a:pt x="575734" y="381000"/>
                </a:cubicBezTo>
                <a:cubicBezTo>
                  <a:pt x="585712" y="390978"/>
                  <a:pt x="599622" y="396422"/>
                  <a:pt x="609600" y="406400"/>
                </a:cubicBezTo>
                <a:cubicBezTo>
                  <a:pt x="616795" y="413595"/>
                  <a:pt x="619774" y="424195"/>
                  <a:pt x="626534" y="431800"/>
                </a:cubicBezTo>
                <a:cubicBezTo>
                  <a:pt x="664781" y="474828"/>
                  <a:pt x="667234" y="480690"/>
                  <a:pt x="711200" y="499533"/>
                </a:cubicBezTo>
                <a:cubicBezTo>
                  <a:pt x="719403" y="503049"/>
                  <a:pt x="728133" y="505178"/>
                  <a:pt x="736600" y="508000"/>
                </a:cubicBezTo>
                <a:cubicBezTo>
                  <a:pt x="742245" y="513644"/>
                  <a:pt x="749427" y="518088"/>
                  <a:pt x="753534" y="524933"/>
                </a:cubicBezTo>
                <a:cubicBezTo>
                  <a:pt x="764822" y="543746"/>
                  <a:pt x="764822" y="556920"/>
                  <a:pt x="753534" y="575733"/>
                </a:cubicBezTo>
                <a:cubicBezTo>
                  <a:pt x="749427" y="582578"/>
                  <a:pt x="742245" y="587022"/>
                  <a:pt x="736600" y="592667"/>
                </a:cubicBezTo>
                <a:cubicBezTo>
                  <a:pt x="733778" y="601134"/>
                  <a:pt x="732726" y="610414"/>
                  <a:pt x="728134" y="618067"/>
                </a:cubicBezTo>
                <a:cubicBezTo>
                  <a:pt x="724027" y="624912"/>
                  <a:pt x="716187" y="628767"/>
                  <a:pt x="711200" y="635000"/>
                </a:cubicBezTo>
                <a:cubicBezTo>
                  <a:pt x="704843" y="642946"/>
                  <a:pt x="699911" y="651933"/>
                  <a:pt x="694267" y="660400"/>
                </a:cubicBezTo>
                <a:cubicBezTo>
                  <a:pt x="691445" y="677333"/>
                  <a:pt x="697105" y="698281"/>
                  <a:pt x="685800" y="711200"/>
                </a:cubicBezTo>
                <a:cubicBezTo>
                  <a:pt x="674046" y="724633"/>
                  <a:pt x="651933" y="722489"/>
                  <a:pt x="635000" y="728133"/>
                </a:cubicBezTo>
                <a:lnTo>
                  <a:pt x="609600" y="736600"/>
                </a:lnTo>
                <a:cubicBezTo>
                  <a:pt x="612422" y="753533"/>
                  <a:pt x="612638" y="771114"/>
                  <a:pt x="618067" y="787400"/>
                </a:cubicBezTo>
                <a:cubicBezTo>
                  <a:pt x="621285" y="797053"/>
                  <a:pt x="630867" y="803501"/>
                  <a:pt x="635000" y="812800"/>
                </a:cubicBezTo>
                <a:cubicBezTo>
                  <a:pt x="647456" y="840827"/>
                  <a:pt x="655713" y="875464"/>
                  <a:pt x="660400" y="905933"/>
                </a:cubicBezTo>
                <a:cubicBezTo>
                  <a:pt x="667773" y="953857"/>
                  <a:pt x="668780" y="985883"/>
                  <a:pt x="677334" y="1032933"/>
                </a:cubicBezTo>
                <a:cubicBezTo>
                  <a:pt x="695775" y="1134360"/>
                  <a:pt x="676130" y="1010585"/>
                  <a:pt x="694267" y="1092200"/>
                </a:cubicBezTo>
                <a:cubicBezTo>
                  <a:pt x="697991" y="1108958"/>
                  <a:pt x="696358" y="1127061"/>
                  <a:pt x="702734" y="1143000"/>
                </a:cubicBezTo>
                <a:cubicBezTo>
                  <a:pt x="707975" y="1156102"/>
                  <a:pt x="720655" y="1164901"/>
                  <a:pt x="728134" y="1176867"/>
                </a:cubicBezTo>
                <a:cubicBezTo>
                  <a:pt x="734823" y="1187570"/>
                  <a:pt x="737731" y="1200463"/>
                  <a:pt x="745067" y="1210733"/>
                </a:cubicBezTo>
                <a:cubicBezTo>
                  <a:pt x="752027" y="1220476"/>
                  <a:pt x="762802" y="1226935"/>
                  <a:pt x="770467" y="1236133"/>
                </a:cubicBezTo>
                <a:cubicBezTo>
                  <a:pt x="805745" y="1278468"/>
                  <a:pt x="766232" y="1247421"/>
                  <a:pt x="812800" y="1278467"/>
                </a:cubicBezTo>
                <a:lnTo>
                  <a:pt x="829734" y="1329267"/>
                </a:lnTo>
                <a:cubicBezTo>
                  <a:pt x="835378" y="1346200"/>
                  <a:pt x="836766" y="1365215"/>
                  <a:pt x="846667" y="1380067"/>
                </a:cubicBezTo>
                <a:cubicBezTo>
                  <a:pt x="852311" y="1388534"/>
                  <a:pt x="859467" y="1396168"/>
                  <a:pt x="863600" y="1405467"/>
                </a:cubicBezTo>
                <a:cubicBezTo>
                  <a:pt x="870849" y="1421778"/>
                  <a:pt x="870633" y="1441415"/>
                  <a:pt x="880534" y="1456267"/>
                </a:cubicBezTo>
                <a:cubicBezTo>
                  <a:pt x="891823" y="1473200"/>
                  <a:pt x="894150" y="1505042"/>
                  <a:pt x="914400" y="1507067"/>
                </a:cubicBezTo>
                <a:lnTo>
                  <a:pt x="999067" y="1515533"/>
                </a:lnTo>
                <a:cubicBezTo>
                  <a:pt x="1022869" y="1513369"/>
                  <a:pt x="1085022" y="1514889"/>
                  <a:pt x="1117600" y="1498600"/>
                </a:cubicBezTo>
                <a:cubicBezTo>
                  <a:pt x="1126701" y="1494049"/>
                  <a:pt x="1134533" y="1487311"/>
                  <a:pt x="1143000" y="1481667"/>
                </a:cubicBezTo>
                <a:cubicBezTo>
                  <a:pt x="1159933" y="1484489"/>
                  <a:pt x="1177042" y="1486409"/>
                  <a:pt x="1193800" y="1490133"/>
                </a:cubicBezTo>
                <a:cubicBezTo>
                  <a:pt x="1228198" y="1497777"/>
                  <a:pt x="1215426" y="1501418"/>
                  <a:pt x="1253067" y="1515533"/>
                </a:cubicBezTo>
                <a:cubicBezTo>
                  <a:pt x="1263963" y="1519619"/>
                  <a:pt x="1275645" y="1521178"/>
                  <a:pt x="1286934" y="1524000"/>
                </a:cubicBezTo>
                <a:cubicBezTo>
                  <a:pt x="1295401" y="1521178"/>
                  <a:pt x="1305365" y="1521108"/>
                  <a:pt x="1312334" y="1515533"/>
                </a:cubicBezTo>
                <a:cubicBezTo>
                  <a:pt x="1351985" y="1483812"/>
                  <a:pt x="1310466" y="1498818"/>
                  <a:pt x="1337734" y="1464733"/>
                </a:cubicBezTo>
                <a:cubicBezTo>
                  <a:pt x="1344091" y="1456787"/>
                  <a:pt x="1354667" y="1453444"/>
                  <a:pt x="1363134" y="1447800"/>
                </a:cubicBezTo>
                <a:cubicBezTo>
                  <a:pt x="1374423" y="1453444"/>
                  <a:pt x="1385399" y="1459761"/>
                  <a:pt x="1397000" y="1464733"/>
                </a:cubicBezTo>
                <a:cubicBezTo>
                  <a:pt x="1405203" y="1468249"/>
                  <a:pt x="1414418" y="1469209"/>
                  <a:pt x="1422400" y="1473200"/>
                </a:cubicBezTo>
                <a:cubicBezTo>
                  <a:pt x="1471520" y="1497760"/>
                  <a:pt x="1422303" y="1484806"/>
                  <a:pt x="1481667" y="1507067"/>
                </a:cubicBezTo>
                <a:cubicBezTo>
                  <a:pt x="1492562" y="1511153"/>
                  <a:pt x="1504245" y="1512711"/>
                  <a:pt x="1515534" y="1515533"/>
                </a:cubicBezTo>
                <a:cubicBezTo>
                  <a:pt x="1588328" y="1564064"/>
                  <a:pt x="1496227" y="1505879"/>
                  <a:pt x="1566334" y="1540933"/>
                </a:cubicBezTo>
                <a:cubicBezTo>
                  <a:pt x="1575436" y="1545484"/>
                  <a:pt x="1582381" y="1553859"/>
                  <a:pt x="1591734" y="1557867"/>
                </a:cubicBezTo>
                <a:cubicBezTo>
                  <a:pt x="1676848" y="1594345"/>
                  <a:pt x="1562511" y="1526324"/>
                  <a:pt x="1676400" y="1583267"/>
                </a:cubicBezTo>
                <a:cubicBezTo>
                  <a:pt x="1687689" y="1588911"/>
                  <a:pt x="1698548" y="1595513"/>
                  <a:pt x="1710267" y="1600200"/>
                </a:cubicBezTo>
                <a:cubicBezTo>
                  <a:pt x="1726840" y="1606829"/>
                  <a:pt x="1744134" y="1611489"/>
                  <a:pt x="1761067" y="1617133"/>
                </a:cubicBezTo>
                <a:lnTo>
                  <a:pt x="1786467" y="1625600"/>
                </a:lnTo>
                <a:lnTo>
                  <a:pt x="1811867" y="1634067"/>
                </a:lnTo>
                <a:lnTo>
                  <a:pt x="1837267" y="1642533"/>
                </a:lnTo>
                <a:cubicBezTo>
                  <a:pt x="1845734" y="1639711"/>
                  <a:pt x="1853864" y="1632600"/>
                  <a:pt x="1862667" y="1634067"/>
                </a:cubicBezTo>
                <a:cubicBezTo>
                  <a:pt x="1893807" y="1639257"/>
                  <a:pt x="1886328" y="1655988"/>
                  <a:pt x="1896534" y="1676400"/>
                </a:cubicBezTo>
                <a:cubicBezTo>
                  <a:pt x="1901085" y="1685501"/>
                  <a:pt x="1908074" y="1693171"/>
                  <a:pt x="1913467" y="1701800"/>
                </a:cubicBezTo>
                <a:cubicBezTo>
                  <a:pt x="1922189" y="1715755"/>
                  <a:pt x="1929302" y="1730742"/>
                  <a:pt x="1938867" y="1744133"/>
                </a:cubicBezTo>
                <a:cubicBezTo>
                  <a:pt x="1949836" y="1759490"/>
                  <a:pt x="1965932" y="1767822"/>
                  <a:pt x="1981200" y="1778000"/>
                </a:cubicBezTo>
                <a:cubicBezTo>
                  <a:pt x="2018630" y="1834142"/>
                  <a:pt x="1974637" y="1771753"/>
                  <a:pt x="2023534" y="1828800"/>
                </a:cubicBezTo>
                <a:cubicBezTo>
                  <a:pt x="2065541" y="1877809"/>
                  <a:pt x="2029620" y="1849791"/>
                  <a:pt x="2074334" y="1879600"/>
                </a:cubicBezTo>
                <a:cubicBezTo>
                  <a:pt x="2079978" y="1888067"/>
                  <a:pt x="2083321" y="1898643"/>
                  <a:pt x="2091267" y="1905000"/>
                </a:cubicBezTo>
                <a:cubicBezTo>
                  <a:pt x="2098236" y="1910575"/>
                  <a:pt x="2112239" y="1905718"/>
                  <a:pt x="2116667" y="1913467"/>
                </a:cubicBezTo>
                <a:cubicBezTo>
                  <a:pt x="2125184" y="1928372"/>
                  <a:pt x="2120970" y="1947613"/>
                  <a:pt x="2125134" y="1964267"/>
                </a:cubicBezTo>
                <a:cubicBezTo>
                  <a:pt x="2129463" y="1981583"/>
                  <a:pt x="2136423" y="1998134"/>
                  <a:pt x="2142067" y="2015067"/>
                </a:cubicBezTo>
                <a:lnTo>
                  <a:pt x="2142067" y="2015067"/>
                </a:lnTo>
                <a:cubicBezTo>
                  <a:pt x="2159657" y="2041452"/>
                  <a:pt x="2180436" y="2074655"/>
                  <a:pt x="2201334" y="2099733"/>
                </a:cubicBezTo>
                <a:cubicBezTo>
                  <a:pt x="2206444" y="2105865"/>
                  <a:pt x="2212623" y="2111022"/>
                  <a:pt x="2218267" y="2116667"/>
                </a:cubicBezTo>
                <a:cubicBezTo>
                  <a:pt x="2221089" y="2125134"/>
                  <a:pt x="2222743" y="2134085"/>
                  <a:pt x="2226734" y="2142067"/>
                </a:cubicBezTo>
                <a:cubicBezTo>
                  <a:pt x="2242501" y="2173600"/>
                  <a:pt x="2245659" y="2164778"/>
                  <a:pt x="2269067" y="2192867"/>
                </a:cubicBezTo>
                <a:cubicBezTo>
                  <a:pt x="2275581" y="2200684"/>
                  <a:pt x="2280356" y="2209800"/>
                  <a:pt x="2286000" y="2218267"/>
                </a:cubicBezTo>
                <a:cubicBezTo>
                  <a:pt x="2288822" y="2229556"/>
                  <a:pt x="2288300" y="2242266"/>
                  <a:pt x="2294467" y="2252133"/>
                </a:cubicBezTo>
                <a:cubicBezTo>
                  <a:pt x="2315614" y="2285967"/>
                  <a:pt x="2323827" y="2284498"/>
                  <a:pt x="2353734" y="2294467"/>
                </a:cubicBezTo>
                <a:cubicBezTo>
                  <a:pt x="2381409" y="2377500"/>
                  <a:pt x="2336541" y="2260212"/>
                  <a:pt x="2387600" y="2336800"/>
                </a:cubicBezTo>
                <a:cubicBezTo>
                  <a:pt x="2394055" y="2346482"/>
                  <a:pt x="2392723" y="2359521"/>
                  <a:pt x="2396067" y="2370667"/>
                </a:cubicBezTo>
                <a:cubicBezTo>
                  <a:pt x="2401196" y="2387764"/>
                  <a:pt x="2407356" y="2404534"/>
                  <a:pt x="2413000" y="2421467"/>
                </a:cubicBezTo>
                <a:lnTo>
                  <a:pt x="2421467" y="2446867"/>
                </a:lnTo>
              </a:path>
            </a:pathLst>
          </a:cu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Freihandform 36"/>
          <p:cNvSpPr/>
          <p:nvPr/>
        </p:nvSpPr>
        <p:spPr>
          <a:xfrm>
            <a:off x="7034530" y="4986867"/>
            <a:ext cx="1119576" cy="1862666"/>
          </a:xfrm>
          <a:custGeom>
            <a:avLst/>
            <a:gdLst>
              <a:gd name="connsiteX0" fmla="*/ 1033455 w 1033455"/>
              <a:gd name="connsiteY0" fmla="*/ 84666 h 1862666"/>
              <a:gd name="connsiteX1" fmla="*/ 931855 w 1033455"/>
              <a:gd name="connsiteY1" fmla="*/ 67733 h 1862666"/>
              <a:gd name="connsiteX2" fmla="*/ 855655 w 1033455"/>
              <a:gd name="connsiteY2" fmla="*/ 50800 h 1862666"/>
              <a:gd name="connsiteX3" fmla="*/ 838721 w 1033455"/>
              <a:gd name="connsiteY3" fmla="*/ 33866 h 1862666"/>
              <a:gd name="connsiteX4" fmla="*/ 787921 w 1033455"/>
              <a:gd name="connsiteY4" fmla="*/ 16933 h 1862666"/>
              <a:gd name="connsiteX5" fmla="*/ 711721 w 1033455"/>
              <a:gd name="connsiteY5" fmla="*/ 0 h 1862666"/>
              <a:gd name="connsiteX6" fmla="*/ 669388 w 1033455"/>
              <a:gd name="connsiteY6" fmla="*/ 8466 h 1862666"/>
              <a:gd name="connsiteX7" fmla="*/ 643988 w 1033455"/>
              <a:gd name="connsiteY7" fmla="*/ 93133 h 1862666"/>
              <a:gd name="connsiteX8" fmla="*/ 635521 w 1033455"/>
              <a:gd name="connsiteY8" fmla="*/ 118533 h 1862666"/>
              <a:gd name="connsiteX9" fmla="*/ 610121 w 1033455"/>
              <a:gd name="connsiteY9" fmla="*/ 127000 h 1862666"/>
              <a:gd name="connsiteX10" fmla="*/ 542388 w 1033455"/>
              <a:gd name="connsiteY10" fmla="*/ 152400 h 1862666"/>
              <a:gd name="connsiteX11" fmla="*/ 449255 w 1033455"/>
              <a:gd name="connsiteY11" fmla="*/ 177800 h 1862666"/>
              <a:gd name="connsiteX12" fmla="*/ 364588 w 1033455"/>
              <a:gd name="connsiteY12" fmla="*/ 186266 h 1862666"/>
              <a:gd name="connsiteX13" fmla="*/ 296855 w 1033455"/>
              <a:gd name="connsiteY13" fmla="*/ 194733 h 1862666"/>
              <a:gd name="connsiteX14" fmla="*/ 254521 w 1033455"/>
              <a:gd name="connsiteY14" fmla="*/ 220133 h 1862666"/>
              <a:gd name="connsiteX15" fmla="*/ 195255 w 1033455"/>
              <a:gd name="connsiteY15" fmla="*/ 254000 h 1862666"/>
              <a:gd name="connsiteX16" fmla="*/ 178321 w 1033455"/>
              <a:gd name="connsiteY16" fmla="*/ 304800 h 1862666"/>
              <a:gd name="connsiteX17" fmla="*/ 169855 w 1033455"/>
              <a:gd name="connsiteY17" fmla="*/ 355600 h 1862666"/>
              <a:gd name="connsiteX18" fmla="*/ 152921 w 1033455"/>
              <a:gd name="connsiteY18" fmla="*/ 372533 h 1862666"/>
              <a:gd name="connsiteX19" fmla="*/ 119055 w 1033455"/>
              <a:gd name="connsiteY19" fmla="*/ 381000 h 1862666"/>
              <a:gd name="connsiteX20" fmla="*/ 68255 w 1033455"/>
              <a:gd name="connsiteY20" fmla="*/ 423333 h 1862666"/>
              <a:gd name="connsiteX21" fmla="*/ 25921 w 1033455"/>
              <a:gd name="connsiteY21" fmla="*/ 457200 h 1862666"/>
              <a:gd name="connsiteX22" fmla="*/ 521 w 1033455"/>
              <a:gd name="connsiteY22" fmla="*/ 728133 h 1862666"/>
              <a:gd name="connsiteX23" fmla="*/ 8988 w 1033455"/>
              <a:gd name="connsiteY23" fmla="*/ 778933 h 1862666"/>
              <a:gd name="connsiteX24" fmla="*/ 59788 w 1033455"/>
              <a:gd name="connsiteY24" fmla="*/ 787400 h 1862666"/>
              <a:gd name="connsiteX25" fmla="*/ 93655 w 1033455"/>
              <a:gd name="connsiteY25" fmla="*/ 795866 h 1862666"/>
              <a:gd name="connsiteX26" fmla="*/ 144455 w 1033455"/>
              <a:gd name="connsiteY26" fmla="*/ 804333 h 1862666"/>
              <a:gd name="connsiteX27" fmla="*/ 212188 w 1033455"/>
              <a:gd name="connsiteY27" fmla="*/ 829733 h 1862666"/>
              <a:gd name="connsiteX28" fmla="*/ 246055 w 1033455"/>
              <a:gd name="connsiteY28" fmla="*/ 838200 h 1862666"/>
              <a:gd name="connsiteX29" fmla="*/ 271455 w 1033455"/>
              <a:gd name="connsiteY29" fmla="*/ 846666 h 1862666"/>
              <a:gd name="connsiteX30" fmla="*/ 339188 w 1033455"/>
              <a:gd name="connsiteY30" fmla="*/ 889000 h 1862666"/>
              <a:gd name="connsiteX31" fmla="*/ 364588 w 1033455"/>
              <a:gd name="connsiteY31" fmla="*/ 905933 h 1862666"/>
              <a:gd name="connsiteX32" fmla="*/ 398455 w 1033455"/>
              <a:gd name="connsiteY32" fmla="*/ 931333 h 1862666"/>
              <a:gd name="connsiteX33" fmla="*/ 423855 w 1033455"/>
              <a:gd name="connsiteY33" fmla="*/ 939800 h 1862666"/>
              <a:gd name="connsiteX34" fmla="*/ 449255 w 1033455"/>
              <a:gd name="connsiteY34" fmla="*/ 956733 h 1862666"/>
              <a:gd name="connsiteX35" fmla="*/ 474655 w 1033455"/>
              <a:gd name="connsiteY35" fmla="*/ 965200 h 1862666"/>
              <a:gd name="connsiteX36" fmla="*/ 508521 w 1033455"/>
              <a:gd name="connsiteY36" fmla="*/ 982133 h 1862666"/>
              <a:gd name="connsiteX37" fmla="*/ 533921 w 1033455"/>
              <a:gd name="connsiteY37" fmla="*/ 990600 h 1862666"/>
              <a:gd name="connsiteX38" fmla="*/ 567788 w 1033455"/>
              <a:gd name="connsiteY38" fmla="*/ 1007533 h 1862666"/>
              <a:gd name="connsiteX39" fmla="*/ 618588 w 1033455"/>
              <a:gd name="connsiteY39" fmla="*/ 1024466 h 1862666"/>
              <a:gd name="connsiteX40" fmla="*/ 567788 w 1033455"/>
              <a:gd name="connsiteY40" fmla="*/ 1049866 h 1862666"/>
              <a:gd name="connsiteX41" fmla="*/ 525455 w 1033455"/>
              <a:gd name="connsiteY41" fmla="*/ 1083733 h 1862666"/>
              <a:gd name="connsiteX42" fmla="*/ 508521 w 1033455"/>
              <a:gd name="connsiteY42" fmla="*/ 1100666 h 1862666"/>
              <a:gd name="connsiteX43" fmla="*/ 483121 w 1033455"/>
              <a:gd name="connsiteY43" fmla="*/ 1109133 h 1862666"/>
              <a:gd name="connsiteX44" fmla="*/ 457721 w 1033455"/>
              <a:gd name="connsiteY44" fmla="*/ 1126066 h 1862666"/>
              <a:gd name="connsiteX45" fmla="*/ 449255 w 1033455"/>
              <a:gd name="connsiteY45" fmla="*/ 1151466 h 1862666"/>
              <a:gd name="connsiteX46" fmla="*/ 432321 w 1033455"/>
              <a:gd name="connsiteY46" fmla="*/ 1168400 h 1862666"/>
              <a:gd name="connsiteX47" fmla="*/ 449255 w 1033455"/>
              <a:gd name="connsiteY47" fmla="*/ 1185333 h 1862666"/>
              <a:gd name="connsiteX48" fmla="*/ 491588 w 1033455"/>
              <a:gd name="connsiteY48" fmla="*/ 1193800 h 1862666"/>
              <a:gd name="connsiteX49" fmla="*/ 550855 w 1033455"/>
              <a:gd name="connsiteY49" fmla="*/ 1219200 h 1862666"/>
              <a:gd name="connsiteX50" fmla="*/ 593188 w 1033455"/>
              <a:gd name="connsiteY50" fmla="*/ 1270000 h 1862666"/>
              <a:gd name="connsiteX51" fmla="*/ 635521 w 1033455"/>
              <a:gd name="connsiteY51" fmla="*/ 1320800 h 1862666"/>
              <a:gd name="connsiteX52" fmla="*/ 643988 w 1033455"/>
              <a:gd name="connsiteY52" fmla="*/ 1346200 h 1862666"/>
              <a:gd name="connsiteX53" fmla="*/ 694788 w 1033455"/>
              <a:gd name="connsiteY53" fmla="*/ 1371600 h 1862666"/>
              <a:gd name="connsiteX54" fmla="*/ 720188 w 1033455"/>
              <a:gd name="connsiteY54" fmla="*/ 1388533 h 1862666"/>
              <a:gd name="connsiteX55" fmla="*/ 737121 w 1033455"/>
              <a:gd name="connsiteY55" fmla="*/ 1413933 h 1862666"/>
              <a:gd name="connsiteX56" fmla="*/ 754055 w 1033455"/>
              <a:gd name="connsiteY56" fmla="*/ 1430866 h 1862666"/>
              <a:gd name="connsiteX57" fmla="*/ 694788 w 1033455"/>
              <a:gd name="connsiteY57" fmla="*/ 1473200 h 1862666"/>
              <a:gd name="connsiteX58" fmla="*/ 635521 w 1033455"/>
              <a:gd name="connsiteY58" fmla="*/ 1498600 h 1862666"/>
              <a:gd name="connsiteX59" fmla="*/ 542388 w 1033455"/>
              <a:gd name="connsiteY59" fmla="*/ 1524000 h 1862666"/>
              <a:gd name="connsiteX60" fmla="*/ 516988 w 1033455"/>
              <a:gd name="connsiteY60" fmla="*/ 1532466 h 1862666"/>
              <a:gd name="connsiteX61" fmla="*/ 500055 w 1033455"/>
              <a:gd name="connsiteY61" fmla="*/ 1549400 h 1862666"/>
              <a:gd name="connsiteX62" fmla="*/ 440788 w 1033455"/>
              <a:gd name="connsiteY62" fmla="*/ 1566333 h 1862666"/>
              <a:gd name="connsiteX63" fmla="*/ 415388 w 1033455"/>
              <a:gd name="connsiteY63" fmla="*/ 1583266 h 1862666"/>
              <a:gd name="connsiteX64" fmla="*/ 398455 w 1033455"/>
              <a:gd name="connsiteY64" fmla="*/ 1600200 h 1862666"/>
              <a:gd name="connsiteX65" fmla="*/ 373055 w 1033455"/>
              <a:gd name="connsiteY65" fmla="*/ 1608666 h 1862666"/>
              <a:gd name="connsiteX66" fmla="*/ 356121 w 1033455"/>
              <a:gd name="connsiteY66" fmla="*/ 1634066 h 1862666"/>
              <a:gd name="connsiteX67" fmla="*/ 313788 w 1033455"/>
              <a:gd name="connsiteY67" fmla="*/ 1684866 h 1862666"/>
              <a:gd name="connsiteX68" fmla="*/ 305321 w 1033455"/>
              <a:gd name="connsiteY68" fmla="*/ 1710266 h 1862666"/>
              <a:gd name="connsiteX69" fmla="*/ 288388 w 1033455"/>
              <a:gd name="connsiteY69" fmla="*/ 1735666 h 1862666"/>
              <a:gd name="connsiteX70" fmla="*/ 254521 w 1033455"/>
              <a:gd name="connsiteY70" fmla="*/ 1769533 h 1862666"/>
              <a:gd name="connsiteX71" fmla="*/ 246055 w 1033455"/>
              <a:gd name="connsiteY71" fmla="*/ 1794933 h 1862666"/>
              <a:gd name="connsiteX72" fmla="*/ 237588 w 1033455"/>
              <a:gd name="connsiteY72" fmla="*/ 1862666 h 1862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033455" h="1862666">
                <a:moveTo>
                  <a:pt x="1033455" y="84666"/>
                </a:moveTo>
                <a:lnTo>
                  <a:pt x="931855" y="67733"/>
                </a:lnTo>
                <a:cubicBezTo>
                  <a:pt x="872254" y="57800"/>
                  <a:pt x="897340" y="64694"/>
                  <a:pt x="855655" y="50800"/>
                </a:cubicBezTo>
                <a:cubicBezTo>
                  <a:pt x="850010" y="45155"/>
                  <a:pt x="845861" y="37436"/>
                  <a:pt x="838721" y="33866"/>
                </a:cubicBezTo>
                <a:cubicBezTo>
                  <a:pt x="822756" y="25884"/>
                  <a:pt x="805237" y="21262"/>
                  <a:pt x="787921" y="16933"/>
                </a:cubicBezTo>
                <a:cubicBezTo>
                  <a:pt x="740094" y="4976"/>
                  <a:pt x="765465" y="10748"/>
                  <a:pt x="711721" y="0"/>
                </a:cubicBezTo>
                <a:cubicBezTo>
                  <a:pt x="697610" y="2822"/>
                  <a:pt x="679564" y="-1710"/>
                  <a:pt x="669388" y="8466"/>
                </a:cubicBezTo>
                <a:cubicBezTo>
                  <a:pt x="661341" y="16513"/>
                  <a:pt x="648592" y="77018"/>
                  <a:pt x="643988" y="93133"/>
                </a:cubicBezTo>
                <a:cubicBezTo>
                  <a:pt x="641536" y="101714"/>
                  <a:pt x="641832" y="112222"/>
                  <a:pt x="635521" y="118533"/>
                </a:cubicBezTo>
                <a:cubicBezTo>
                  <a:pt x="629210" y="124844"/>
                  <a:pt x="618324" y="123484"/>
                  <a:pt x="610121" y="127000"/>
                </a:cubicBezTo>
                <a:cubicBezTo>
                  <a:pt x="521808" y="164849"/>
                  <a:pt x="629103" y="126386"/>
                  <a:pt x="542388" y="152400"/>
                </a:cubicBezTo>
                <a:cubicBezTo>
                  <a:pt x="494740" y="166694"/>
                  <a:pt x="495543" y="171628"/>
                  <a:pt x="449255" y="177800"/>
                </a:cubicBezTo>
                <a:cubicBezTo>
                  <a:pt x="421141" y="181548"/>
                  <a:pt x="392778" y="183134"/>
                  <a:pt x="364588" y="186266"/>
                </a:cubicBezTo>
                <a:cubicBezTo>
                  <a:pt x="341974" y="188779"/>
                  <a:pt x="319433" y="191911"/>
                  <a:pt x="296855" y="194733"/>
                </a:cubicBezTo>
                <a:cubicBezTo>
                  <a:pt x="252745" y="209437"/>
                  <a:pt x="287727" y="193569"/>
                  <a:pt x="254521" y="220133"/>
                </a:cubicBezTo>
                <a:cubicBezTo>
                  <a:pt x="234577" y="236088"/>
                  <a:pt x="218429" y="242412"/>
                  <a:pt x="195255" y="254000"/>
                </a:cubicBezTo>
                <a:cubicBezTo>
                  <a:pt x="189610" y="270933"/>
                  <a:pt x="181255" y="287193"/>
                  <a:pt x="178321" y="304800"/>
                </a:cubicBezTo>
                <a:cubicBezTo>
                  <a:pt x="175499" y="321733"/>
                  <a:pt x="175883" y="339526"/>
                  <a:pt x="169855" y="355600"/>
                </a:cubicBezTo>
                <a:cubicBezTo>
                  <a:pt x="167052" y="363074"/>
                  <a:pt x="160061" y="368963"/>
                  <a:pt x="152921" y="372533"/>
                </a:cubicBezTo>
                <a:cubicBezTo>
                  <a:pt x="142513" y="377737"/>
                  <a:pt x="130344" y="378178"/>
                  <a:pt x="119055" y="381000"/>
                </a:cubicBezTo>
                <a:cubicBezTo>
                  <a:pt x="55992" y="423041"/>
                  <a:pt x="133445" y="369008"/>
                  <a:pt x="68255" y="423333"/>
                </a:cubicBezTo>
                <a:cubicBezTo>
                  <a:pt x="4171" y="476736"/>
                  <a:pt x="75187" y="407934"/>
                  <a:pt x="25921" y="457200"/>
                </a:cubicBezTo>
                <a:cubicBezTo>
                  <a:pt x="14748" y="546588"/>
                  <a:pt x="521" y="637695"/>
                  <a:pt x="521" y="728133"/>
                </a:cubicBezTo>
                <a:cubicBezTo>
                  <a:pt x="521" y="745300"/>
                  <a:pt x="-3151" y="766794"/>
                  <a:pt x="8988" y="778933"/>
                </a:cubicBezTo>
                <a:cubicBezTo>
                  <a:pt x="21127" y="791072"/>
                  <a:pt x="42954" y="784033"/>
                  <a:pt x="59788" y="787400"/>
                </a:cubicBezTo>
                <a:cubicBezTo>
                  <a:pt x="71198" y="789682"/>
                  <a:pt x="82245" y="793584"/>
                  <a:pt x="93655" y="795866"/>
                </a:cubicBezTo>
                <a:cubicBezTo>
                  <a:pt x="110489" y="799233"/>
                  <a:pt x="127697" y="800609"/>
                  <a:pt x="144455" y="804333"/>
                </a:cubicBezTo>
                <a:cubicBezTo>
                  <a:pt x="162286" y="808295"/>
                  <a:pt x="199012" y="825341"/>
                  <a:pt x="212188" y="829733"/>
                </a:cubicBezTo>
                <a:cubicBezTo>
                  <a:pt x="223227" y="833413"/>
                  <a:pt x="234866" y="835003"/>
                  <a:pt x="246055" y="838200"/>
                </a:cubicBezTo>
                <a:cubicBezTo>
                  <a:pt x="254636" y="840652"/>
                  <a:pt x="262988" y="843844"/>
                  <a:pt x="271455" y="846666"/>
                </a:cubicBezTo>
                <a:cubicBezTo>
                  <a:pt x="336203" y="895228"/>
                  <a:pt x="274109" y="851812"/>
                  <a:pt x="339188" y="889000"/>
                </a:cubicBezTo>
                <a:cubicBezTo>
                  <a:pt x="348023" y="894049"/>
                  <a:pt x="356308" y="900019"/>
                  <a:pt x="364588" y="905933"/>
                </a:cubicBezTo>
                <a:cubicBezTo>
                  <a:pt x="376071" y="914135"/>
                  <a:pt x="386203" y="924332"/>
                  <a:pt x="398455" y="931333"/>
                </a:cubicBezTo>
                <a:cubicBezTo>
                  <a:pt x="406204" y="935761"/>
                  <a:pt x="415873" y="935809"/>
                  <a:pt x="423855" y="939800"/>
                </a:cubicBezTo>
                <a:cubicBezTo>
                  <a:pt x="432956" y="944351"/>
                  <a:pt x="440154" y="952182"/>
                  <a:pt x="449255" y="956733"/>
                </a:cubicBezTo>
                <a:cubicBezTo>
                  <a:pt x="457237" y="960724"/>
                  <a:pt x="466452" y="961684"/>
                  <a:pt x="474655" y="965200"/>
                </a:cubicBezTo>
                <a:cubicBezTo>
                  <a:pt x="486256" y="970172"/>
                  <a:pt x="496920" y="977161"/>
                  <a:pt x="508521" y="982133"/>
                </a:cubicBezTo>
                <a:cubicBezTo>
                  <a:pt x="516724" y="985649"/>
                  <a:pt x="525718" y="987084"/>
                  <a:pt x="533921" y="990600"/>
                </a:cubicBezTo>
                <a:cubicBezTo>
                  <a:pt x="545522" y="995572"/>
                  <a:pt x="556069" y="1002846"/>
                  <a:pt x="567788" y="1007533"/>
                </a:cubicBezTo>
                <a:cubicBezTo>
                  <a:pt x="584361" y="1014162"/>
                  <a:pt x="618588" y="1024466"/>
                  <a:pt x="618588" y="1024466"/>
                </a:cubicBezTo>
                <a:cubicBezTo>
                  <a:pt x="597931" y="1031352"/>
                  <a:pt x="584200" y="1033454"/>
                  <a:pt x="567788" y="1049866"/>
                </a:cubicBezTo>
                <a:cubicBezTo>
                  <a:pt x="529491" y="1088163"/>
                  <a:pt x="574904" y="1067249"/>
                  <a:pt x="525455" y="1083733"/>
                </a:cubicBezTo>
                <a:cubicBezTo>
                  <a:pt x="519810" y="1089377"/>
                  <a:pt x="515366" y="1096559"/>
                  <a:pt x="508521" y="1100666"/>
                </a:cubicBezTo>
                <a:cubicBezTo>
                  <a:pt x="500868" y="1105258"/>
                  <a:pt x="491103" y="1105142"/>
                  <a:pt x="483121" y="1109133"/>
                </a:cubicBezTo>
                <a:cubicBezTo>
                  <a:pt x="474020" y="1113684"/>
                  <a:pt x="466188" y="1120422"/>
                  <a:pt x="457721" y="1126066"/>
                </a:cubicBezTo>
                <a:cubicBezTo>
                  <a:pt x="454899" y="1134533"/>
                  <a:pt x="453847" y="1143813"/>
                  <a:pt x="449255" y="1151466"/>
                </a:cubicBezTo>
                <a:cubicBezTo>
                  <a:pt x="445148" y="1158311"/>
                  <a:pt x="432321" y="1160417"/>
                  <a:pt x="432321" y="1168400"/>
                </a:cubicBezTo>
                <a:cubicBezTo>
                  <a:pt x="432321" y="1176383"/>
                  <a:pt x="441918" y="1182189"/>
                  <a:pt x="449255" y="1185333"/>
                </a:cubicBezTo>
                <a:cubicBezTo>
                  <a:pt x="462482" y="1191002"/>
                  <a:pt x="477627" y="1190310"/>
                  <a:pt x="491588" y="1193800"/>
                </a:cubicBezTo>
                <a:cubicBezTo>
                  <a:pt x="516508" y="1200030"/>
                  <a:pt x="526618" y="1207081"/>
                  <a:pt x="550855" y="1219200"/>
                </a:cubicBezTo>
                <a:cubicBezTo>
                  <a:pt x="588277" y="1275334"/>
                  <a:pt x="544299" y="1212963"/>
                  <a:pt x="593188" y="1270000"/>
                </a:cubicBezTo>
                <a:cubicBezTo>
                  <a:pt x="653578" y="1340454"/>
                  <a:pt x="591526" y="1276803"/>
                  <a:pt x="635521" y="1320800"/>
                </a:cubicBezTo>
                <a:cubicBezTo>
                  <a:pt x="638343" y="1329267"/>
                  <a:pt x="638413" y="1339231"/>
                  <a:pt x="643988" y="1346200"/>
                </a:cubicBezTo>
                <a:cubicBezTo>
                  <a:pt x="660163" y="1366419"/>
                  <a:pt x="674338" y="1361375"/>
                  <a:pt x="694788" y="1371600"/>
                </a:cubicBezTo>
                <a:cubicBezTo>
                  <a:pt x="703889" y="1376151"/>
                  <a:pt x="711721" y="1382889"/>
                  <a:pt x="720188" y="1388533"/>
                </a:cubicBezTo>
                <a:cubicBezTo>
                  <a:pt x="725832" y="1397000"/>
                  <a:pt x="730764" y="1405987"/>
                  <a:pt x="737121" y="1413933"/>
                </a:cubicBezTo>
                <a:cubicBezTo>
                  <a:pt x="742108" y="1420166"/>
                  <a:pt x="752489" y="1423039"/>
                  <a:pt x="754055" y="1430866"/>
                </a:cubicBezTo>
                <a:cubicBezTo>
                  <a:pt x="761111" y="1466143"/>
                  <a:pt x="711720" y="1467556"/>
                  <a:pt x="694788" y="1473200"/>
                </a:cubicBezTo>
                <a:cubicBezTo>
                  <a:pt x="635204" y="1493061"/>
                  <a:pt x="708780" y="1467203"/>
                  <a:pt x="635521" y="1498600"/>
                </a:cubicBezTo>
                <a:cubicBezTo>
                  <a:pt x="609906" y="1509578"/>
                  <a:pt x="561765" y="1517541"/>
                  <a:pt x="542388" y="1524000"/>
                </a:cubicBezTo>
                <a:lnTo>
                  <a:pt x="516988" y="1532466"/>
                </a:lnTo>
                <a:cubicBezTo>
                  <a:pt x="511344" y="1538111"/>
                  <a:pt x="506900" y="1545293"/>
                  <a:pt x="500055" y="1549400"/>
                </a:cubicBezTo>
                <a:cubicBezTo>
                  <a:pt x="491382" y="1554604"/>
                  <a:pt x="447109" y="1564753"/>
                  <a:pt x="440788" y="1566333"/>
                </a:cubicBezTo>
                <a:cubicBezTo>
                  <a:pt x="432321" y="1571977"/>
                  <a:pt x="423334" y="1576909"/>
                  <a:pt x="415388" y="1583266"/>
                </a:cubicBezTo>
                <a:cubicBezTo>
                  <a:pt x="409155" y="1588253"/>
                  <a:pt x="405300" y="1596093"/>
                  <a:pt x="398455" y="1600200"/>
                </a:cubicBezTo>
                <a:cubicBezTo>
                  <a:pt x="390802" y="1604792"/>
                  <a:pt x="381522" y="1605844"/>
                  <a:pt x="373055" y="1608666"/>
                </a:cubicBezTo>
                <a:cubicBezTo>
                  <a:pt x="367410" y="1617133"/>
                  <a:pt x="362635" y="1626249"/>
                  <a:pt x="356121" y="1634066"/>
                </a:cubicBezTo>
                <a:cubicBezTo>
                  <a:pt x="332714" y="1662154"/>
                  <a:pt x="329554" y="1653334"/>
                  <a:pt x="313788" y="1684866"/>
                </a:cubicBezTo>
                <a:cubicBezTo>
                  <a:pt x="309797" y="1692848"/>
                  <a:pt x="309312" y="1702284"/>
                  <a:pt x="305321" y="1710266"/>
                </a:cubicBezTo>
                <a:cubicBezTo>
                  <a:pt x="300770" y="1719367"/>
                  <a:pt x="295010" y="1727940"/>
                  <a:pt x="288388" y="1735666"/>
                </a:cubicBezTo>
                <a:cubicBezTo>
                  <a:pt x="277998" y="1747788"/>
                  <a:pt x="254521" y="1769533"/>
                  <a:pt x="254521" y="1769533"/>
                </a:cubicBezTo>
                <a:cubicBezTo>
                  <a:pt x="251699" y="1778000"/>
                  <a:pt x="247991" y="1786221"/>
                  <a:pt x="246055" y="1794933"/>
                </a:cubicBezTo>
                <a:cubicBezTo>
                  <a:pt x="236660" y="1837211"/>
                  <a:pt x="237588" y="1833199"/>
                  <a:pt x="237588" y="1862666"/>
                </a:cubicBezTo>
              </a:path>
            </a:pathLst>
          </a:cu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Freihandform 37"/>
          <p:cNvSpPr/>
          <p:nvPr/>
        </p:nvSpPr>
        <p:spPr>
          <a:xfrm>
            <a:off x="183444" y="5020734"/>
            <a:ext cx="5723467" cy="1888067"/>
          </a:xfrm>
          <a:custGeom>
            <a:avLst/>
            <a:gdLst>
              <a:gd name="connsiteX0" fmla="*/ 5283200 w 5283200"/>
              <a:gd name="connsiteY0" fmla="*/ 1888067 h 1888067"/>
              <a:gd name="connsiteX1" fmla="*/ 5240867 w 5283200"/>
              <a:gd name="connsiteY1" fmla="*/ 1845734 h 1888067"/>
              <a:gd name="connsiteX2" fmla="*/ 5232400 w 5283200"/>
              <a:gd name="connsiteY2" fmla="*/ 1820334 h 1888067"/>
              <a:gd name="connsiteX3" fmla="*/ 5198534 w 5283200"/>
              <a:gd name="connsiteY3" fmla="*/ 1778000 h 1888067"/>
              <a:gd name="connsiteX4" fmla="*/ 5173134 w 5283200"/>
              <a:gd name="connsiteY4" fmla="*/ 1769534 h 1888067"/>
              <a:gd name="connsiteX5" fmla="*/ 5130800 w 5283200"/>
              <a:gd name="connsiteY5" fmla="*/ 1735667 h 1888067"/>
              <a:gd name="connsiteX6" fmla="*/ 5105400 w 5283200"/>
              <a:gd name="connsiteY6" fmla="*/ 1727200 h 1888067"/>
              <a:gd name="connsiteX7" fmla="*/ 5122334 w 5283200"/>
              <a:gd name="connsiteY7" fmla="*/ 1710267 h 1888067"/>
              <a:gd name="connsiteX8" fmla="*/ 5147734 w 5283200"/>
              <a:gd name="connsiteY8" fmla="*/ 1693334 h 1888067"/>
              <a:gd name="connsiteX9" fmla="*/ 5164667 w 5283200"/>
              <a:gd name="connsiteY9" fmla="*/ 1642534 h 1888067"/>
              <a:gd name="connsiteX10" fmla="*/ 5139267 w 5283200"/>
              <a:gd name="connsiteY10" fmla="*/ 1634067 h 1888067"/>
              <a:gd name="connsiteX11" fmla="*/ 5096934 w 5283200"/>
              <a:gd name="connsiteY11" fmla="*/ 1625600 h 1888067"/>
              <a:gd name="connsiteX12" fmla="*/ 5054600 w 5283200"/>
              <a:gd name="connsiteY12" fmla="*/ 1591734 h 1888067"/>
              <a:gd name="connsiteX13" fmla="*/ 5046134 w 5283200"/>
              <a:gd name="connsiteY13" fmla="*/ 1532467 h 1888067"/>
              <a:gd name="connsiteX14" fmla="*/ 4927600 w 5283200"/>
              <a:gd name="connsiteY14" fmla="*/ 1515534 h 1888067"/>
              <a:gd name="connsiteX15" fmla="*/ 4817534 w 5283200"/>
              <a:gd name="connsiteY15" fmla="*/ 1481667 h 1888067"/>
              <a:gd name="connsiteX16" fmla="*/ 4732867 w 5283200"/>
              <a:gd name="connsiteY16" fmla="*/ 1464734 h 1888067"/>
              <a:gd name="connsiteX17" fmla="*/ 4682067 w 5283200"/>
              <a:gd name="connsiteY17" fmla="*/ 1456267 h 1888067"/>
              <a:gd name="connsiteX18" fmla="*/ 4656667 w 5283200"/>
              <a:gd name="connsiteY18" fmla="*/ 1447800 h 1888067"/>
              <a:gd name="connsiteX19" fmla="*/ 4529667 w 5283200"/>
              <a:gd name="connsiteY19" fmla="*/ 1430867 h 1888067"/>
              <a:gd name="connsiteX20" fmla="*/ 4334934 w 5283200"/>
              <a:gd name="connsiteY20" fmla="*/ 1413934 h 1888067"/>
              <a:gd name="connsiteX21" fmla="*/ 4318000 w 5283200"/>
              <a:gd name="connsiteY21" fmla="*/ 1397000 h 1888067"/>
              <a:gd name="connsiteX22" fmla="*/ 4292600 w 5283200"/>
              <a:gd name="connsiteY22" fmla="*/ 1303867 h 1888067"/>
              <a:gd name="connsiteX23" fmla="*/ 4258734 w 5283200"/>
              <a:gd name="connsiteY23" fmla="*/ 1253067 h 1888067"/>
              <a:gd name="connsiteX24" fmla="*/ 4216400 w 5283200"/>
              <a:gd name="connsiteY24" fmla="*/ 1185334 h 1888067"/>
              <a:gd name="connsiteX25" fmla="*/ 4106334 w 5283200"/>
              <a:gd name="connsiteY25" fmla="*/ 1117600 h 1888067"/>
              <a:gd name="connsiteX26" fmla="*/ 4072467 w 5283200"/>
              <a:gd name="connsiteY26" fmla="*/ 1075267 h 1888067"/>
              <a:gd name="connsiteX27" fmla="*/ 4038600 w 5283200"/>
              <a:gd name="connsiteY27" fmla="*/ 1049867 h 1888067"/>
              <a:gd name="connsiteX28" fmla="*/ 3987800 w 5283200"/>
              <a:gd name="connsiteY28" fmla="*/ 999067 h 1888067"/>
              <a:gd name="connsiteX29" fmla="*/ 3962400 w 5283200"/>
              <a:gd name="connsiteY29" fmla="*/ 973667 h 1888067"/>
              <a:gd name="connsiteX30" fmla="*/ 3937000 w 5283200"/>
              <a:gd name="connsiteY30" fmla="*/ 939800 h 1888067"/>
              <a:gd name="connsiteX31" fmla="*/ 3886200 w 5283200"/>
              <a:gd name="connsiteY31" fmla="*/ 889000 h 1888067"/>
              <a:gd name="connsiteX32" fmla="*/ 3810000 w 5283200"/>
              <a:gd name="connsiteY32" fmla="*/ 838200 h 1888067"/>
              <a:gd name="connsiteX33" fmla="*/ 3784600 w 5283200"/>
              <a:gd name="connsiteY33" fmla="*/ 812800 h 1888067"/>
              <a:gd name="connsiteX34" fmla="*/ 3759200 w 5283200"/>
              <a:gd name="connsiteY34" fmla="*/ 795867 h 1888067"/>
              <a:gd name="connsiteX35" fmla="*/ 3733800 w 5283200"/>
              <a:gd name="connsiteY35" fmla="*/ 770467 h 1888067"/>
              <a:gd name="connsiteX36" fmla="*/ 3708400 w 5283200"/>
              <a:gd name="connsiteY36" fmla="*/ 762000 h 1888067"/>
              <a:gd name="connsiteX37" fmla="*/ 3683000 w 5283200"/>
              <a:gd name="connsiteY37" fmla="*/ 745067 h 1888067"/>
              <a:gd name="connsiteX38" fmla="*/ 3666067 w 5283200"/>
              <a:gd name="connsiteY38" fmla="*/ 719667 h 1888067"/>
              <a:gd name="connsiteX39" fmla="*/ 3606800 w 5283200"/>
              <a:gd name="connsiteY39" fmla="*/ 668867 h 1888067"/>
              <a:gd name="connsiteX40" fmla="*/ 3589867 w 5283200"/>
              <a:gd name="connsiteY40" fmla="*/ 643467 h 1888067"/>
              <a:gd name="connsiteX41" fmla="*/ 3572934 w 5283200"/>
              <a:gd name="connsiteY41" fmla="*/ 584200 h 1888067"/>
              <a:gd name="connsiteX42" fmla="*/ 3564467 w 5283200"/>
              <a:gd name="connsiteY42" fmla="*/ 558800 h 1888067"/>
              <a:gd name="connsiteX43" fmla="*/ 3522134 w 5283200"/>
              <a:gd name="connsiteY43" fmla="*/ 541867 h 1888067"/>
              <a:gd name="connsiteX44" fmla="*/ 3454400 w 5283200"/>
              <a:gd name="connsiteY44" fmla="*/ 550334 h 1888067"/>
              <a:gd name="connsiteX45" fmla="*/ 3437467 w 5283200"/>
              <a:gd name="connsiteY45" fmla="*/ 524934 h 1888067"/>
              <a:gd name="connsiteX46" fmla="*/ 3420534 w 5283200"/>
              <a:gd name="connsiteY46" fmla="*/ 508000 h 1888067"/>
              <a:gd name="connsiteX47" fmla="*/ 3403600 w 5283200"/>
              <a:gd name="connsiteY47" fmla="*/ 482600 h 1888067"/>
              <a:gd name="connsiteX48" fmla="*/ 3344334 w 5283200"/>
              <a:gd name="connsiteY48" fmla="*/ 406400 h 1888067"/>
              <a:gd name="connsiteX49" fmla="*/ 3318934 w 5283200"/>
              <a:gd name="connsiteY49" fmla="*/ 355600 h 1888067"/>
              <a:gd name="connsiteX50" fmla="*/ 3310467 w 5283200"/>
              <a:gd name="connsiteY50" fmla="*/ 330200 h 1888067"/>
              <a:gd name="connsiteX51" fmla="*/ 3276600 w 5283200"/>
              <a:gd name="connsiteY51" fmla="*/ 287867 h 1888067"/>
              <a:gd name="connsiteX52" fmla="*/ 3251200 w 5283200"/>
              <a:gd name="connsiteY52" fmla="*/ 296334 h 1888067"/>
              <a:gd name="connsiteX53" fmla="*/ 3242734 w 5283200"/>
              <a:gd name="connsiteY53" fmla="*/ 321734 h 1888067"/>
              <a:gd name="connsiteX54" fmla="*/ 3200400 w 5283200"/>
              <a:gd name="connsiteY54" fmla="*/ 279400 h 1888067"/>
              <a:gd name="connsiteX55" fmla="*/ 3149600 w 5283200"/>
              <a:gd name="connsiteY55" fmla="*/ 262467 h 1888067"/>
              <a:gd name="connsiteX56" fmla="*/ 3124200 w 5283200"/>
              <a:gd name="connsiteY56" fmla="*/ 254000 h 1888067"/>
              <a:gd name="connsiteX57" fmla="*/ 3090334 w 5283200"/>
              <a:gd name="connsiteY57" fmla="*/ 237067 h 1888067"/>
              <a:gd name="connsiteX58" fmla="*/ 3039534 w 5283200"/>
              <a:gd name="connsiteY58" fmla="*/ 228600 h 1888067"/>
              <a:gd name="connsiteX59" fmla="*/ 2963334 w 5283200"/>
              <a:gd name="connsiteY59" fmla="*/ 211667 h 1888067"/>
              <a:gd name="connsiteX60" fmla="*/ 2912534 w 5283200"/>
              <a:gd name="connsiteY60" fmla="*/ 194734 h 1888067"/>
              <a:gd name="connsiteX61" fmla="*/ 2887134 w 5283200"/>
              <a:gd name="connsiteY61" fmla="*/ 186267 h 1888067"/>
              <a:gd name="connsiteX62" fmla="*/ 2836334 w 5283200"/>
              <a:gd name="connsiteY62" fmla="*/ 143934 h 1888067"/>
              <a:gd name="connsiteX63" fmla="*/ 2794000 w 5283200"/>
              <a:gd name="connsiteY63" fmla="*/ 110067 h 1888067"/>
              <a:gd name="connsiteX64" fmla="*/ 2777067 w 5283200"/>
              <a:gd name="connsiteY64" fmla="*/ 84667 h 1888067"/>
              <a:gd name="connsiteX65" fmla="*/ 2743200 w 5283200"/>
              <a:gd name="connsiteY65" fmla="*/ 76200 h 1888067"/>
              <a:gd name="connsiteX66" fmla="*/ 2692400 w 5283200"/>
              <a:gd name="connsiteY66" fmla="*/ 59267 h 1888067"/>
              <a:gd name="connsiteX67" fmla="*/ 2633134 w 5283200"/>
              <a:gd name="connsiteY67" fmla="*/ 42334 h 1888067"/>
              <a:gd name="connsiteX68" fmla="*/ 2599267 w 5283200"/>
              <a:gd name="connsiteY68" fmla="*/ 0 h 1888067"/>
              <a:gd name="connsiteX69" fmla="*/ 2556934 w 5283200"/>
              <a:gd name="connsiteY69" fmla="*/ 16934 h 1888067"/>
              <a:gd name="connsiteX70" fmla="*/ 2463800 w 5283200"/>
              <a:gd name="connsiteY70" fmla="*/ 93134 h 1888067"/>
              <a:gd name="connsiteX71" fmla="*/ 2438400 w 5283200"/>
              <a:gd name="connsiteY71" fmla="*/ 110067 h 1888067"/>
              <a:gd name="connsiteX72" fmla="*/ 2345267 w 5283200"/>
              <a:gd name="connsiteY72" fmla="*/ 101600 h 1888067"/>
              <a:gd name="connsiteX73" fmla="*/ 2269067 w 5283200"/>
              <a:gd name="connsiteY73" fmla="*/ 84667 h 1888067"/>
              <a:gd name="connsiteX74" fmla="*/ 2184400 w 5283200"/>
              <a:gd name="connsiteY74" fmla="*/ 67734 h 1888067"/>
              <a:gd name="connsiteX75" fmla="*/ 2159000 w 5283200"/>
              <a:gd name="connsiteY75" fmla="*/ 59267 h 1888067"/>
              <a:gd name="connsiteX76" fmla="*/ 2108200 w 5283200"/>
              <a:gd name="connsiteY76" fmla="*/ 50800 h 1888067"/>
              <a:gd name="connsiteX77" fmla="*/ 2048934 w 5283200"/>
              <a:gd name="connsiteY77" fmla="*/ 33867 h 1888067"/>
              <a:gd name="connsiteX78" fmla="*/ 2006600 w 5283200"/>
              <a:gd name="connsiteY78" fmla="*/ 42334 h 1888067"/>
              <a:gd name="connsiteX79" fmla="*/ 1998134 w 5283200"/>
              <a:gd name="connsiteY79" fmla="*/ 67734 h 1888067"/>
              <a:gd name="connsiteX80" fmla="*/ 1955800 w 5283200"/>
              <a:gd name="connsiteY80" fmla="*/ 279400 h 1888067"/>
              <a:gd name="connsiteX81" fmla="*/ 1803400 w 5283200"/>
              <a:gd name="connsiteY81" fmla="*/ 270934 h 1888067"/>
              <a:gd name="connsiteX82" fmla="*/ 1752600 w 5283200"/>
              <a:gd name="connsiteY82" fmla="*/ 262467 h 1888067"/>
              <a:gd name="connsiteX83" fmla="*/ 1718734 w 5283200"/>
              <a:gd name="connsiteY83" fmla="*/ 237067 h 1888067"/>
              <a:gd name="connsiteX84" fmla="*/ 1693334 w 5283200"/>
              <a:gd name="connsiteY84" fmla="*/ 220134 h 1888067"/>
              <a:gd name="connsiteX85" fmla="*/ 1676400 w 5283200"/>
              <a:gd name="connsiteY85" fmla="*/ 203200 h 1888067"/>
              <a:gd name="connsiteX86" fmla="*/ 1591734 w 5283200"/>
              <a:gd name="connsiteY86" fmla="*/ 160867 h 1888067"/>
              <a:gd name="connsiteX87" fmla="*/ 1524000 w 5283200"/>
              <a:gd name="connsiteY87" fmla="*/ 127000 h 1888067"/>
              <a:gd name="connsiteX88" fmla="*/ 1498600 w 5283200"/>
              <a:gd name="connsiteY88" fmla="*/ 110067 h 1888067"/>
              <a:gd name="connsiteX89" fmla="*/ 1464734 w 5283200"/>
              <a:gd name="connsiteY89" fmla="*/ 101600 h 1888067"/>
              <a:gd name="connsiteX90" fmla="*/ 1430867 w 5283200"/>
              <a:gd name="connsiteY90" fmla="*/ 84667 h 1888067"/>
              <a:gd name="connsiteX91" fmla="*/ 1397000 w 5283200"/>
              <a:gd name="connsiteY91" fmla="*/ 76200 h 1888067"/>
              <a:gd name="connsiteX92" fmla="*/ 1354667 w 5283200"/>
              <a:gd name="connsiteY92" fmla="*/ 59267 h 1888067"/>
              <a:gd name="connsiteX93" fmla="*/ 1320800 w 5283200"/>
              <a:gd name="connsiteY93" fmla="*/ 50800 h 1888067"/>
              <a:gd name="connsiteX94" fmla="*/ 1295400 w 5283200"/>
              <a:gd name="connsiteY94" fmla="*/ 42334 h 1888067"/>
              <a:gd name="connsiteX95" fmla="*/ 1286934 w 5283200"/>
              <a:gd name="connsiteY95" fmla="*/ 67734 h 1888067"/>
              <a:gd name="connsiteX96" fmla="*/ 1253067 w 5283200"/>
              <a:gd name="connsiteY96" fmla="*/ 127000 h 1888067"/>
              <a:gd name="connsiteX97" fmla="*/ 1236134 w 5283200"/>
              <a:gd name="connsiteY97" fmla="*/ 177800 h 1888067"/>
              <a:gd name="connsiteX98" fmla="*/ 1227667 w 5283200"/>
              <a:gd name="connsiteY98" fmla="*/ 203200 h 1888067"/>
              <a:gd name="connsiteX99" fmla="*/ 1219200 w 5283200"/>
              <a:gd name="connsiteY99" fmla="*/ 228600 h 1888067"/>
              <a:gd name="connsiteX100" fmla="*/ 1176867 w 5283200"/>
              <a:gd name="connsiteY100" fmla="*/ 270934 h 1888067"/>
              <a:gd name="connsiteX101" fmla="*/ 1168400 w 5283200"/>
              <a:gd name="connsiteY101" fmla="*/ 304800 h 1888067"/>
              <a:gd name="connsiteX102" fmla="*/ 1151467 w 5283200"/>
              <a:gd name="connsiteY102" fmla="*/ 330200 h 1888067"/>
              <a:gd name="connsiteX103" fmla="*/ 1134534 w 5283200"/>
              <a:gd name="connsiteY103" fmla="*/ 364067 h 1888067"/>
              <a:gd name="connsiteX104" fmla="*/ 1126067 w 5283200"/>
              <a:gd name="connsiteY104" fmla="*/ 406400 h 1888067"/>
              <a:gd name="connsiteX105" fmla="*/ 1134534 w 5283200"/>
              <a:gd name="connsiteY105" fmla="*/ 431800 h 1888067"/>
              <a:gd name="connsiteX106" fmla="*/ 1083734 w 5283200"/>
              <a:gd name="connsiteY106" fmla="*/ 440267 h 1888067"/>
              <a:gd name="connsiteX107" fmla="*/ 1058334 w 5283200"/>
              <a:gd name="connsiteY107" fmla="*/ 431800 h 1888067"/>
              <a:gd name="connsiteX108" fmla="*/ 948267 w 5283200"/>
              <a:gd name="connsiteY108" fmla="*/ 414867 h 1888067"/>
              <a:gd name="connsiteX109" fmla="*/ 897467 w 5283200"/>
              <a:gd name="connsiteY109" fmla="*/ 389467 h 1888067"/>
              <a:gd name="connsiteX110" fmla="*/ 872067 w 5283200"/>
              <a:gd name="connsiteY110" fmla="*/ 381000 h 1888067"/>
              <a:gd name="connsiteX111" fmla="*/ 795867 w 5283200"/>
              <a:gd name="connsiteY111" fmla="*/ 389467 h 1888067"/>
              <a:gd name="connsiteX112" fmla="*/ 778934 w 5283200"/>
              <a:gd name="connsiteY112" fmla="*/ 414867 h 1888067"/>
              <a:gd name="connsiteX113" fmla="*/ 762000 w 5283200"/>
              <a:gd name="connsiteY113" fmla="*/ 431800 h 1888067"/>
              <a:gd name="connsiteX114" fmla="*/ 753534 w 5283200"/>
              <a:gd name="connsiteY114" fmla="*/ 406400 h 1888067"/>
              <a:gd name="connsiteX115" fmla="*/ 728134 w 5283200"/>
              <a:gd name="connsiteY115" fmla="*/ 397934 h 1888067"/>
              <a:gd name="connsiteX116" fmla="*/ 711200 w 5283200"/>
              <a:gd name="connsiteY116" fmla="*/ 381000 h 1888067"/>
              <a:gd name="connsiteX117" fmla="*/ 694267 w 5283200"/>
              <a:gd name="connsiteY117" fmla="*/ 355600 h 1888067"/>
              <a:gd name="connsiteX118" fmla="*/ 668867 w 5283200"/>
              <a:gd name="connsiteY118" fmla="*/ 330200 h 1888067"/>
              <a:gd name="connsiteX119" fmla="*/ 651934 w 5283200"/>
              <a:gd name="connsiteY119" fmla="*/ 304800 h 1888067"/>
              <a:gd name="connsiteX120" fmla="*/ 592667 w 5283200"/>
              <a:gd name="connsiteY120" fmla="*/ 254000 h 1888067"/>
              <a:gd name="connsiteX121" fmla="*/ 575734 w 5283200"/>
              <a:gd name="connsiteY121" fmla="*/ 228600 h 1888067"/>
              <a:gd name="connsiteX122" fmla="*/ 567267 w 5283200"/>
              <a:gd name="connsiteY122" fmla="*/ 203200 h 1888067"/>
              <a:gd name="connsiteX123" fmla="*/ 541867 w 5283200"/>
              <a:gd name="connsiteY123" fmla="*/ 194734 h 1888067"/>
              <a:gd name="connsiteX124" fmla="*/ 482600 w 5283200"/>
              <a:gd name="connsiteY124" fmla="*/ 203200 h 1888067"/>
              <a:gd name="connsiteX125" fmla="*/ 448734 w 5283200"/>
              <a:gd name="connsiteY125" fmla="*/ 211667 h 1888067"/>
              <a:gd name="connsiteX126" fmla="*/ 355600 w 5283200"/>
              <a:gd name="connsiteY126" fmla="*/ 203200 h 1888067"/>
              <a:gd name="connsiteX127" fmla="*/ 330200 w 5283200"/>
              <a:gd name="connsiteY127" fmla="*/ 186267 h 1888067"/>
              <a:gd name="connsiteX128" fmla="*/ 313267 w 5283200"/>
              <a:gd name="connsiteY128" fmla="*/ 160867 h 1888067"/>
              <a:gd name="connsiteX129" fmla="*/ 304800 w 5283200"/>
              <a:gd name="connsiteY129" fmla="*/ 194734 h 1888067"/>
              <a:gd name="connsiteX130" fmla="*/ 287867 w 5283200"/>
              <a:gd name="connsiteY130" fmla="*/ 245534 h 1888067"/>
              <a:gd name="connsiteX131" fmla="*/ 304800 w 5283200"/>
              <a:gd name="connsiteY131" fmla="*/ 355600 h 1888067"/>
              <a:gd name="connsiteX132" fmla="*/ 321734 w 5283200"/>
              <a:gd name="connsiteY132" fmla="*/ 372534 h 1888067"/>
              <a:gd name="connsiteX133" fmla="*/ 347134 w 5283200"/>
              <a:gd name="connsiteY133" fmla="*/ 389467 h 1888067"/>
              <a:gd name="connsiteX134" fmla="*/ 321734 w 5283200"/>
              <a:gd name="connsiteY134" fmla="*/ 406400 h 1888067"/>
              <a:gd name="connsiteX135" fmla="*/ 254000 w 5283200"/>
              <a:gd name="connsiteY135" fmla="*/ 414867 h 1888067"/>
              <a:gd name="connsiteX136" fmla="*/ 228600 w 5283200"/>
              <a:gd name="connsiteY136" fmla="*/ 423334 h 1888067"/>
              <a:gd name="connsiteX137" fmla="*/ 203200 w 5283200"/>
              <a:gd name="connsiteY137" fmla="*/ 448734 h 1888067"/>
              <a:gd name="connsiteX138" fmla="*/ 143934 w 5283200"/>
              <a:gd name="connsiteY138" fmla="*/ 474134 h 1888067"/>
              <a:gd name="connsiteX139" fmla="*/ 143934 w 5283200"/>
              <a:gd name="connsiteY139" fmla="*/ 719667 h 1888067"/>
              <a:gd name="connsiteX140" fmla="*/ 152400 w 5283200"/>
              <a:gd name="connsiteY140" fmla="*/ 745067 h 1888067"/>
              <a:gd name="connsiteX141" fmla="*/ 67734 w 5283200"/>
              <a:gd name="connsiteY141" fmla="*/ 745067 h 1888067"/>
              <a:gd name="connsiteX142" fmla="*/ 0 w 5283200"/>
              <a:gd name="connsiteY142" fmla="*/ 745067 h 1888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5283200" h="1888067">
                <a:moveTo>
                  <a:pt x="5283200" y="1888067"/>
                </a:moveTo>
                <a:cubicBezTo>
                  <a:pt x="5269089" y="1873956"/>
                  <a:pt x="5252841" y="1861699"/>
                  <a:pt x="5240867" y="1845734"/>
                </a:cubicBezTo>
                <a:cubicBezTo>
                  <a:pt x="5235512" y="1838594"/>
                  <a:pt x="5236391" y="1828316"/>
                  <a:pt x="5232400" y="1820334"/>
                </a:cubicBezTo>
                <a:cubicBezTo>
                  <a:pt x="5227456" y="1810447"/>
                  <a:pt x="5209783" y="1784749"/>
                  <a:pt x="5198534" y="1778000"/>
                </a:cubicBezTo>
                <a:cubicBezTo>
                  <a:pt x="5190881" y="1773408"/>
                  <a:pt x="5181601" y="1772356"/>
                  <a:pt x="5173134" y="1769534"/>
                </a:cubicBezTo>
                <a:cubicBezTo>
                  <a:pt x="5157383" y="1753783"/>
                  <a:pt x="5152162" y="1746348"/>
                  <a:pt x="5130800" y="1735667"/>
                </a:cubicBezTo>
                <a:cubicBezTo>
                  <a:pt x="5122818" y="1731676"/>
                  <a:pt x="5113867" y="1730022"/>
                  <a:pt x="5105400" y="1727200"/>
                </a:cubicBezTo>
                <a:cubicBezTo>
                  <a:pt x="5111045" y="1721556"/>
                  <a:pt x="5116101" y="1715254"/>
                  <a:pt x="5122334" y="1710267"/>
                </a:cubicBezTo>
                <a:cubicBezTo>
                  <a:pt x="5130280" y="1703910"/>
                  <a:pt x="5142341" y="1701963"/>
                  <a:pt x="5147734" y="1693334"/>
                </a:cubicBezTo>
                <a:cubicBezTo>
                  <a:pt x="5157194" y="1678198"/>
                  <a:pt x="5164667" y="1642534"/>
                  <a:pt x="5164667" y="1642534"/>
                </a:cubicBezTo>
                <a:cubicBezTo>
                  <a:pt x="5156200" y="1639712"/>
                  <a:pt x="5147925" y="1636232"/>
                  <a:pt x="5139267" y="1634067"/>
                </a:cubicBezTo>
                <a:cubicBezTo>
                  <a:pt x="5125306" y="1630577"/>
                  <a:pt x="5110408" y="1630653"/>
                  <a:pt x="5096934" y="1625600"/>
                </a:cubicBezTo>
                <a:cubicBezTo>
                  <a:pt x="5079846" y="1619192"/>
                  <a:pt x="5066999" y="1604132"/>
                  <a:pt x="5054600" y="1591734"/>
                </a:cubicBezTo>
                <a:cubicBezTo>
                  <a:pt x="5051778" y="1571978"/>
                  <a:pt x="5063246" y="1542734"/>
                  <a:pt x="5046134" y="1532467"/>
                </a:cubicBezTo>
                <a:cubicBezTo>
                  <a:pt x="5011909" y="1511932"/>
                  <a:pt x="4927600" y="1515534"/>
                  <a:pt x="4927600" y="1515534"/>
                </a:cubicBezTo>
                <a:cubicBezTo>
                  <a:pt x="4891451" y="1503484"/>
                  <a:pt x="4854662" y="1490403"/>
                  <a:pt x="4817534" y="1481667"/>
                </a:cubicBezTo>
                <a:cubicBezTo>
                  <a:pt x="4789518" y="1475075"/>
                  <a:pt x="4761257" y="1469466"/>
                  <a:pt x="4732867" y="1464734"/>
                </a:cubicBezTo>
                <a:cubicBezTo>
                  <a:pt x="4715934" y="1461912"/>
                  <a:pt x="4698825" y="1459991"/>
                  <a:pt x="4682067" y="1456267"/>
                </a:cubicBezTo>
                <a:cubicBezTo>
                  <a:pt x="4673355" y="1454331"/>
                  <a:pt x="4665379" y="1449736"/>
                  <a:pt x="4656667" y="1447800"/>
                </a:cubicBezTo>
                <a:cubicBezTo>
                  <a:pt x="4622001" y="1440097"/>
                  <a:pt x="4561381" y="1433840"/>
                  <a:pt x="4529667" y="1430867"/>
                </a:cubicBezTo>
                <a:lnTo>
                  <a:pt x="4334934" y="1413934"/>
                </a:lnTo>
                <a:cubicBezTo>
                  <a:pt x="4329289" y="1408289"/>
                  <a:pt x="4320100" y="1404701"/>
                  <a:pt x="4318000" y="1397000"/>
                </a:cubicBezTo>
                <a:cubicBezTo>
                  <a:pt x="4289956" y="1294171"/>
                  <a:pt x="4333445" y="1344710"/>
                  <a:pt x="4292600" y="1303867"/>
                </a:cubicBezTo>
                <a:cubicBezTo>
                  <a:pt x="4274026" y="1229563"/>
                  <a:pt x="4300497" y="1303182"/>
                  <a:pt x="4258734" y="1253067"/>
                </a:cubicBezTo>
                <a:cubicBezTo>
                  <a:pt x="4224992" y="1212577"/>
                  <a:pt x="4261110" y="1222592"/>
                  <a:pt x="4216400" y="1185334"/>
                </a:cubicBezTo>
                <a:cubicBezTo>
                  <a:pt x="4068461" y="1062052"/>
                  <a:pt x="4192822" y="1175259"/>
                  <a:pt x="4106334" y="1117600"/>
                </a:cubicBezTo>
                <a:cubicBezTo>
                  <a:pt x="4081192" y="1100839"/>
                  <a:pt x="4095118" y="1097918"/>
                  <a:pt x="4072467" y="1075267"/>
                </a:cubicBezTo>
                <a:cubicBezTo>
                  <a:pt x="4062489" y="1065289"/>
                  <a:pt x="4049089" y="1059307"/>
                  <a:pt x="4038600" y="1049867"/>
                </a:cubicBezTo>
                <a:cubicBezTo>
                  <a:pt x="4020800" y="1033847"/>
                  <a:pt x="4004733" y="1016000"/>
                  <a:pt x="3987800" y="999067"/>
                </a:cubicBezTo>
                <a:cubicBezTo>
                  <a:pt x="3979333" y="990600"/>
                  <a:pt x="3969584" y="983246"/>
                  <a:pt x="3962400" y="973667"/>
                </a:cubicBezTo>
                <a:cubicBezTo>
                  <a:pt x="3953933" y="962378"/>
                  <a:pt x="3946440" y="950289"/>
                  <a:pt x="3937000" y="939800"/>
                </a:cubicBezTo>
                <a:cubicBezTo>
                  <a:pt x="3920980" y="922000"/>
                  <a:pt x="3906735" y="901321"/>
                  <a:pt x="3886200" y="889000"/>
                </a:cubicBezTo>
                <a:cubicBezTo>
                  <a:pt x="3854621" y="870053"/>
                  <a:pt x="3837434" y="861715"/>
                  <a:pt x="3810000" y="838200"/>
                </a:cubicBezTo>
                <a:cubicBezTo>
                  <a:pt x="3800909" y="830408"/>
                  <a:pt x="3793798" y="820465"/>
                  <a:pt x="3784600" y="812800"/>
                </a:cubicBezTo>
                <a:cubicBezTo>
                  <a:pt x="3776783" y="806286"/>
                  <a:pt x="3767017" y="802381"/>
                  <a:pt x="3759200" y="795867"/>
                </a:cubicBezTo>
                <a:cubicBezTo>
                  <a:pt x="3750002" y="788202"/>
                  <a:pt x="3743763" y="777109"/>
                  <a:pt x="3733800" y="770467"/>
                </a:cubicBezTo>
                <a:cubicBezTo>
                  <a:pt x="3726374" y="765516"/>
                  <a:pt x="3716382" y="765991"/>
                  <a:pt x="3708400" y="762000"/>
                </a:cubicBezTo>
                <a:cubicBezTo>
                  <a:pt x="3699299" y="757449"/>
                  <a:pt x="3691467" y="750711"/>
                  <a:pt x="3683000" y="745067"/>
                </a:cubicBezTo>
                <a:cubicBezTo>
                  <a:pt x="3677356" y="736600"/>
                  <a:pt x="3673262" y="726862"/>
                  <a:pt x="3666067" y="719667"/>
                </a:cubicBezTo>
                <a:cubicBezTo>
                  <a:pt x="3627766" y="681366"/>
                  <a:pt x="3647261" y="729560"/>
                  <a:pt x="3606800" y="668867"/>
                </a:cubicBezTo>
                <a:cubicBezTo>
                  <a:pt x="3601156" y="660400"/>
                  <a:pt x="3594418" y="652568"/>
                  <a:pt x="3589867" y="643467"/>
                </a:cubicBezTo>
                <a:cubicBezTo>
                  <a:pt x="3583098" y="629928"/>
                  <a:pt x="3576553" y="596867"/>
                  <a:pt x="3572934" y="584200"/>
                </a:cubicBezTo>
                <a:cubicBezTo>
                  <a:pt x="3570482" y="575619"/>
                  <a:pt x="3571323" y="564513"/>
                  <a:pt x="3564467" y="558800"/>
                </a:cubicBezTo>
                <a:cubicBezTo>
                  <a:pt x="3552792" y="549071"/>
                  <a:pt x="3536245" y="547511"/>
                  <a:pt x="3522134" y="541867"/>
                </a:cubicBezTo>
                <a:cubicBezTo>
                  <a:pt x="3499556" y="544689"/>
                  <a:pt x="3476712" y="554796"/>
                  <a:pt x="3454400" y="550334"/>
                </a:cubicBezTo>
                <a:cubicBezTo>
                  <a:pt x="3444422" y="548338"/>
                  <a:pt x="3443824" y="532880"/>
                  <a:pt x="3437467" y="524934"/>
                </a:cubicBezTo>
                <a:cubicBezTo>
                  <a:pt x="3432480" y="518701"/>
                  <a:pt x="3425521" y="514233"/>
                  <a:pt x="3420534" y="508000"/>
                </a:cubicBezTo>
                <a:cubicBezTo>
                  <a:pt x="3414177" y="500054"/>
                  <a:pt x="3410114" y="490417"/>
                  <a:pt x="3403600" y="482600"/>
                </a:cubicBezTo>
                <a:cubicBezTo>
                  <a:pt x="3379248" y="453378"/>
                  <a:pt x="3358601" y="449199"/>
                  <a:pt x="3344334" y="406400"/>
                </a:cubicBezTo>
                <a:cubicBezTo>
                  <a:pt x="3323052" y="342556"/>
                  <a:pt x="3351760" y="421252"/>
                  <a:pt x="3318934" y="355600"/>
                </a:cubicBezTo>
                <a:cubicBezTo>
                  <a:pt x="3314943" y="347618"/>
                  <a:pt x="3314458" y="338182"/>
                  <a:pt x="3310467" y="330200"/>
                </a:cubicBezTo>
                <a:cubicBezTo>
                  <a:pt x="3299785" y="308837"/>
                  <a:pt x="3292352" y="303618"/>
                  <a:pt x="3276600" y="287867"/>
                </a:cubicBezTo>
                <a:cubicBezTo>
                  <a:pt x="3268133" y="290689"/>
                  <a:pt x="3257511" y="290023"/>
                  <a:pt x="3251200" y="296334"/>
                </a:cubicBezTo>
                <a:cubicBezTo>
                  <a:pt x="3244889" y="302645"/>
                  <a:pt x="3251201" y="324556"/>
                  <a:pt x="3242734" y="321734"/>
                </a:cubicBezTo>
                <a:cubicBezTo>
                  <a:pt x="3223802" y="315423"/>
                  <a:pt x="3219332" y="285711"/>
                  <a:pt x="3200400" y="279400"/>
                </a:cubicBezTo>
                <a:lnTo>
                  <a:pt x="3149600" y="262467"/>
                </a:lnTo>
                <a:cubicBezTo>
                  <a:pt x="3141133" y="259645"/>
                  <a:pt x="3132182" y="257991"/>
                  <a:pt x="3124200" y="254000"/>
                </a:cubicBezTo>
                <a:cubicBezTo>
                  <a:pt x="3112911" y="248356"/>
                  <a:pt x="3102423" y="240694"/>
                  <a:pt x="3090334" y="237067"/>
                </a:cubicBezTo>
                <a:cubicBezTo>
                  <a:pt x="3073891" y="232134"/>
                  <a:pt x="3056424" y="231671"/>
                  <a:pt x="3039534" y="228600"/>
                </a:cubicBezTo>
                <a:cubicBezTo>
                  <a:pt x="3019068" y="224879"/>
                  <a:pt x="2984253" y="217943"/>
                  <a:pt x="2963334" y="211667"/>
                </a:cubicBezTo>
                <a:cubicBezTo>
                  <a:pt x="2946238" y="206538"/>
                  <a:pt x="2929467" y="200378"/>
                  <a:pt x="2912534" y="194734"/>
                </a:cubicBezTo>
                <a:lnTo>
                  <a:pt x="2887134" y="186267"/>
                </a:lnTo>
                <a:cubicBezTo>
                  <a:pt x="2848832" y="147967"/>
                  <a:pt x="2896720" y="194257"/>
                  <a:pt x="2836334" y="143934"/>
                </a:cubicBezTo>
                <a:cubicBezTo>
                  <a:pt x="2788081" y="103723"/>
                  <a:pt x="2856792" y="151928"/>
                  <a:pt x="2794000" y="110067"/>
                </a:cubicBezTo>
                <a:cubicBezTo>
                  <a:pt x="2788356" y="101600"/>
                  <a:pt x="2785534" y="90311"/>
                  <a:pt x="2777067" y="84667"/>
                </a:cubicBezTo>
                <a:cubicBezTo>
                  <a:pt x="2767385" y="78212"/>
                  <a:pt x="2754346" y="79544"/>
                  <a:pt x="2743200" y="76200"/>
                </a:cubicBezTo>
                <a:cubicBezTo>
                  <a:pt x="2726103" y="71071"/>
                  <a:pt x="2709716" y="63596"/>
                  <a:pt x="2692400" y="59267"/>
                </a:cubicBezTo>
                <a:cubicBezTo>
                  <a:pt x="2649876" y="48635"/>
                  <a:pt x="2669573" y="54479"/>
                  <a:pt x="2633134" y="42334"/>
                </a:cubicBezTo>
                <a:cubicBezTo>
                  <a:pt x="2632279" y="41052"/>
                  <a:pt x="2607308" y="0"/>
                  <a:pt x="2599267" y="0"/>
                </a:cubicBezTo>
                <a:cubicBezTo>
                  <a:pt x="2584069" y="0"/>
                  <a:pt x="2571045" y="11289"/>
                  <a:pt x="2556934" y="16934"/>
                </a:cubicBezTo>
                <a:cubicBezTo>
                  <a:pt x="2500211" y="73656"/>
                  <a:pt x="2531203" y="48199"/>
                  <a:pt x="2463800" y="93134"/>
                </a:cubicBezTo>
                <a:lnTo>
                  <a:pt x="2438400" y="110067"/>
                </a:lnTo>
                <a:cubicBezTo>
                  <a:pt x="2407356" y="107245"/>
                  <a:pt x="2376199" y="105466"/>
                  <a:pt x="2345267" y="101600"/>
                </a:cubicBezTo>
                <a:cubicBezTo>
                  <a:pt x="2305825" y="96670"/>
                  <a:pt x="2305330" y="91920"/>
                  <a:pt x="2269067" y="84667"/>
                </a:cubicBezTo>
                <a:cubicBezTo>
                  <a:pt x="2213639" y="73581"/>
                  <a:pt x="2230278" y="80842"/>
                  <a:pt x="2184400" y="67734"/>
                </a:cubicBezTo>
                <a:cubicBezTo>
                  <a:pt x="2175819" y="65282"/>
                  <a:pt x="2167712" y="61203"/>
                  <a:pt x="2159000" y="59267"/>
                </a:cubicBezTo>
                <a:cubicBezTo>
                  <a:pt x="2142242" y="55543"/>
                  <a:pt x="2125034" y="54167"/>
                  <a:pt x="2108200" y="50800"/>
                </a:cubicBezTo>
                <a:cubicBezTo>
                  <a:pt x="2081617" y="45483"/>
                  <a:pt x="2073147" y="41938"/>
                  <a:pt x="2048934" y="33867"/>
                </a:cubicBezTo>
                <a:cubicBezTo>
                  <a:pt x="2034823" y="36689"/>
                  <a:pt x="2018574" y="34351"/>
                  <a:pt x="2006600" y="42334"/>
                </a:cubicBezTo>
                <a:cubicBezTo>
                  <a:pt x="1999174" y="47285"/>
                  <a:pt x="1998793" y="58834"/>
                  <a:pt x="1998134" y="67734"/>
                </a:cubicBezTo>
                <a:cubicBezTo>
                  <a:pt x="1982090" y="284333"/>
                  <a:pt x="2056653" y="254189"/>
                  <a:pt x="1955800" y="279400"/>
                </a:cubicBezTo>
                <a:cubicBezTo>
                  <a:pt x="1905000" y="276578"/>
                  <a:pt x="1854103" y="275159"/>
                  <a:pt x="1803400" y="270934"/>
                </a:cubicBezTo>
                <a:cubicBezTo>
                  <a:pt x="1786292" y="269508"/>
                  <a:pt x="1768539" y="268843"/>
                  <a:pt x="1752600" y="262467"/>
                </a:cubicBezTo>
                <a:cubicBezTo>
                  <a:pt x="1739498" y="257226"/>
                  <a:pt x="1730217" y="245269"/>
                  <a:pt x="1718734" y="237067"/>
                </a:cubicBezTo>
                <a:cubicBezTo>
                  <a:pt x="1710454" y="231153"/>
                  <a:pt x="1701280" y="226491"/>
                  <a:pt x="1693334" y="220134"/>
                </a:cubicBezTo>
                <a:cubicBezTo>
                  <a:pt x="1687100" y="215147"/>
                  <a:pt x="1682786" y="207990"/>
                  <a:pt x="1676400" y="203200"/>
                </a:cubicBezTo>
                <a:cubicBezTo>
                  <a:pt x="1626000" y="165400"/>
                  <a:pt x="1639579" y="172829"/>
                  <a:pt x="1591734" y="160867"/>
                </a:cubicBezTo>
                <a:cubicBezTo>
                  <a:pt x="1516520" y="104457"/>
                  <a:pt x="1597976" y="158704"/>
                  <a:pt x="1524000" y="127000"/>
                </a:cubicBezTo>
                <a:cubicBezTo>
                  <a:pt x="1514647" y="122992"/>
                  <a:pt x="1507953" y="114075"/>
                  <a:pt x="1498600" y="110067"/>
                </a:cubicBezTo>
                <a:cubicBezTo>
                  <a:pt x="1487905" y="105483"/>
                  <a:pt x="1475629" y="105686"/>
                  <a:pt x="1464734" y="101600"/>
                </a:cubicBezTo>
                <a:cubicBezTo>
                  <a:pt x="1452916" y="97168"/>
                  <a:pt x="1442685" y="89099"/>
                  <a:pt x="1430867" y="84667"/>
                </a:cubicBezTo>
                <a:cubicBezTo>
                  <a:pt x="1419971" y="80581"/>
                  <a:pt x="1408039" y="79880"/>
                  <a:pt x="1397000" y="76200"/>
                </a:cubicBezTo>
                <a:cubicBezTo>
                  <a:pt x="1382582" y="71394"/>
                  <a:pt x="1369085" y="64073"/>
                  <a:pt x="1354667" y="59267"/>
                </a:cubicBezTo>
                <a:cubicBezTo>
                  <a:pt x="1343628" y="55587"/>
                  <a:pt x="1331989" y="53997"/>
                  <a:pt x="1320800" y="50800"/>
                </a:cubicBezTo>
                <a:cubicBezTo>
                  <a:pt x="1312219" y="48348"/>
                  <a:pt x="1303867" y="45156"/>
                  <a:pt x="1295400" y="42334"/>
                </a:cubicBezTo>
                <a:cubicBezTo>
                  <a:pt x="1292578" y="50801"/>
                  <a:pt x="1290925" y="59752"/>
                  <a:pt x="1286934" y="67734"/>
                </a:cubicBezTo>
                <a:cubicBezTo>
                  <a:pt x="1256384" y="128835"/>
                  <a:pt x="1282756" y="52777"/>
                  <a:pt x="1253067" y="127000"/>
                </a:cubicBezTo>
                <a:cubicBezTo>
                  <a:pt x="1246438" y="143573"/>
                  <a:pt x="1241778" y="160867"/>
                  <a:pt x="1236134" y="177800"/>
                </a:cubicBezTo>
                <a:lnTo>
                  <a:pt x="1227667" y="203200"/>
                </a:lnTo>
                <a:cubicBezTo>
                  <a:pt x="1224845" y="211667"/>
                  <a:pt x="1225511" y="222289"/>
                  <a:pt x="1219200" y="228600"/>
                </a:cubicBezTo>
                <a:lnTo>
                  <a:pt x="1176867" y="270934"/>
                </a:lnTo>
                <a:cubicBezTo>
                  <a:pt x="1174045" y="282223"/>
                  <a:pt x="1172984" y="294105"/>
                  <a:pt x="1168400" y="304800"/>
                </a:cubicBezTo>
                <a:cubicBezTo>
                  <a:pt x="1164392" y="314153"/>
                  <a:pt x="1156515" y="321365"/>
                  <a:pt x="1151467" y="330200"/>
                </a:cubicBezTo>
                <a:cubicBezTo>
                  <a:pt x="1145205" y="341159"/>
                  <a:pt x="1140178" y="352778"/>
                  <a:pt x="1134534" y="364067"/>
                </a:cubicBezTo>
                <a:cubicBezTo>
                  <a:pt x="1131712" y="378178"/>
                  <a:pt x="1126067" y="392010"/>
                  <a:pt x="1126067" y="406400"/>
                </a:cubicBezTo>
                <a:cubicBezTo>
                  <a:pt x="1126067" y="415325"/>
                  <a:pt x="1129942" y="424147"/>
                  <a:pt x="1134534" y="431800"/>
                </a:cubicBezTo>
                <a:cubicBezTo>
                  <a:pt x="1153277" y="463039"/>
                  <a:pt x="1200088" y="454812"/>
                  <a:pt x="1083734" y="440267"/>
                </a:cubicBezTo>
                <a:cubicBezTo>
                  <a:pt x="1075267" y="437445"/>
                  <a:pt x="1067115" y="433396"/>
                  <a:pt x="1058334" y="431800"/>
                </a:cubicBezTo>
                <a:cubicBezTo>
                  <a:pt x="982926" y="418090"/>
                  <a:pt x="1008734" y="429984"/>
                  <a:pt x="948267" y="414867"/>
                </a:cubicBezTo>
                <a:cubicBezTo>
                  <a:pt x="905706" y="404226"/>
                  <a:pt x="938853" y="410160"/>
                  <a:pt x="897467" y="389467"/>
                </a:cubicBezTo>
                <a:cubicBezTo>
                  <a:pt x="889485" y="385476"/>
                  <a:pt x="880534" y="383822"/>
                  <a:pt x="872067" y="381000"/>
                </a:cubicBezTo>
                <a:cubicBezTo>
                  <a:pt x="846667" y="383822"/>
                  <a:pt x="819885" y="380733"/>
                  <a:pt x="795867" y="389467"/>
                </a:cubicBezTo>
                <a:cubicBezTo>
                  <a:pt x="786304" y="392944"/>
                  <a:pt x="785291" y="406921"/>
                  <a:pt x="778934" y="414867"/>
                </a:cubicBezTo>
                <a:cubicBezTo>
                  <a:pt x="773947" y="421100"/>
                  <a:pt x="767645" y="426156"/>
                  <a:pt x="762000" y="431800"/>
                </a:cubicBezTo>
                <a:cubicBezTo>
                  <a:pt x="759178" y="423333"/>
                  <a:pt x="759845" y="412711"/>
                  <a:pt x="753534" y="406400"/>
                </a:cubicBezTo>
                <a:cubicBezTo>
                  <a:pt x="747223" y="400089"/>
                  <a:pt x="735787" y="402526"/>
                  <a:pt x="728134" y="397934"/>
                </a:cubicBezTo>
                <a:cubicBezTo>
                  <a:pt x="721289" y="393827"/>
                  <a:pt x="716187" y="387234"/>
                  <a:pt x="711200" y="381000"/>
                </a:cubicBezTo>
                <a:cubicBezTo>
                  <a:pt x="704843" y="373054"/>
                  <a:pt x="700781" y="363417"/>
                  <a:pt x="694267" y="355600"/>
                </a:cubicBezTo>
                <a:cubicBezTo>
                  <a:pt x="686602" y="346402"/>
                  <a:pt x="676532" y="339398"/>
                  <a:pt x="668867" y="330200"/>
                </a:cubicBezTo>
                <a:cubicBezTo>
                  <a:pt x="662353" y="322383"/>
                  <a:pt x="659129" y="311995"/>
                  <a:pt x="651934" y="304800"/>
                </a:cubicBezTo>
                <a:cubicBezTo>
                  <a:pt x="613633" y="266499"/>
                  <a:pt x="633128" y="314693"/>
                  <a:pt x="592667" y="254000"/>
                </a:cubicBezTo>
                <a:cubicBezTo>
                  <a:pt x="587023" y="245533"/>
                  <a:pt x="580285" y="237701"/>
                  <a:pt x="575734" y="228600"/>
                </a:cubicBezTo>
                <a:cubicBezTo>
                  <a:pt x="571743" y="220618"/>
                  <a:pt x="573578" y="209511"/>
                  <a:pt x="567267" y="203200"/>
                </a:cubicBezTo>
                <a:cubicBezTo>
                  <a:pt x="560956" y="196889"/>
                  <a:pt x="550334" y="197556"/>
                  <a:pt x="541867" y="194734"/>
                </a:cubicBezTo>
                <a:cubicBezTo>
                  <a:pt x="522111" y="197556"/>
                  <a:pt x="502234" y="199630"/>
                  <a:pt x="482600" y="203200"/>
                </a:cubicBezTo>
                <a:cubicBezTo>
                  <a:pt x="471152" y="205282"/>
                  <a:pt x="460370" y="211667"/>
                  <a:pt x="448734" y="211667"/>
                </a:cubicBezTo>
                <a:cubicBezTo>
                  <a:pt x="417561" y="211667"/>
                  <a:pt x="386645" y="206022"/>
                  <a:pt x="355600" y="203200"/>
                </a:cubicBezTo>
                <a:cubicBezTo>
                  <a:pt x="347133" y="197556"/>
                  <a:pt x="337395" y="193462"/>
                  <a:pt x="330200" y="186267"/>
                </a:cubicBezTo>
                <a:cubicBezTo>
                  <a:pt x="323005" y="179072"/>
                  <a:pt x="322920" y="157649"/>
                  <a:pt x="313267" y="160867"/>
                </a:cubicBezTo>
                <a:cubicBezTo>
                  <a:pt x="302228" y="164547"/>
                  <a:pt x="308144" y="183588"/>
                  <a:pt x="304800" y="194734"/>
                </a:cubicBezTo>
                <a:cubicBezTo>
                  <a:pt x="299671" y="211831"/>
                  <a:pt x="287867" y="245534"/>
                  <a:pt x="287867" y="245534"/>
                </a:cubicBezTo>
                <a:cubicBezTo>
                  <a:pt x="288355" y="250413"/>
                  <a:pt x="290156" y="331192"/>
                  <a:pt x="304800" y="355600"/>
                </a:cubicBezTo>
                <a:cubicBezTo>
                  <a:pt x="308907" y="362445"/>
                  <a:pt x="315500" y="367547"/>
                  <a:pt x="321734" y="372534"/>
                </a:cubicBezTo>
                <a:cubicBezTo>
                  <a:pt x="329680" y="378891"/>
                  <a:pt x="338667" y="383823"/>
                  <a:pt x="347134" y="389467"/>
                </a:cubicBezTo>
                <a:cubicBezTo>
                  <a:pt x="338667" y="395111"/>
                  <a:pt x="331551" y="403723"/>
                  <a:pt x="321734" y="406400"/>
                </a:cubicBezTo>
                <a:cubicBezTo>
                  <a:pt x="299782" y="412387"/>
                  <a:pt x="276387" y="410797"/>
                  <a:pt x="254000" y="414867"/>
                </a:cubicBezTo>
                <a:cubicBezTo>
                  <a:pt x="245219" y="416464"/>
                  <a:pt x="237067" y="420512"/>
                  <a:pt x="228600" y="423334"/>
                </a:cubicBezTo>
                <a:cubicBezTo>
                  <a:pt x="220133" y="431801"/>
                  <a:pt x="212943" y="441774"/>
                  <a:pt x="203200" y="448734"/>
                </a:cubicBezTo>
                <a:cubicBezTo>
                  <a:pt x="184892" y="461811"/>
                  <a:pt x="164661" y="467225"/>
                  <a:pt x="143934" y="474134"/>
                </a:cubicBezTo>
                <a:cubicBezTo>
                  <a:pt x="135712" y="597460"/>
                  <a:pt x="129755" y="599145"/>
                  <a:pt x="143934" y="719667"/>
                </a:cubicBezTo>
                <a:cubicBezTo>
                  <a:pt x="144977" y="728530"/>
                  <a:pt x="149578" y="736600"/>
                  <a:pt x="152400" y="745067"/>
                </a:cubicBezTo>
                <a:cubicBezTo>
                  <a:pt x="102267" y="761779"/>
                  <a:pt x="148807" y="750472"/>
                  <a:pt x="67734" y="745067"/>
                </a:cubicBezTo>
                <a:cubicBezTo>
                  <a:pt x="45206" y="743565"/>
                  <a:pt x="22578" y="745067"/>
                  <a:pt x="0" y="745067"/>
                </a:cubicBezTo>
              </a:path>
            </a:pathLst>
          </a:cu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Freihandform 38"/>
          <p:cNvSpPr/>
          <p:nvPr/>
        </p:nvSpPr>
        <p:spPr>
          <a:xfrm>
            <a:off x="183445" y="3327401"/>
            <a:ext cx="476956" cy="1532467"/>
          </a:xfrm>
          <a:custGeom>
            <a:avLst/>
            <a:gdLst>
              <a:gd name="connsiteX0" fmla="*/ 16934 w 440267"/>
              <a:gd name="connsiteY0" fmla="*/ 1532467 h 1532467"/>
              <a:gd name="connsiteX1" fmla="*/ 59267 w 440267"/>
              <a:gd name="connsiteY1" fmla="*/ 1490133 h 1532467"/>
              <a:gd name="connsiteX2" fmla="*/ 76200 w 440267"/>
              <a:gd name="connsiteY2" fmla="*/ 1456267 h 1532467"/>
              <a:gd name="connsiteX3" fmla="*/ 135467 w 440267"/>
              <a:gd name="connsiteY3" fmla="*/ 1439333 h 1532467"/>
              <a:gd name="connsiteX4" fmla="*/ 194734 w 440267"/>
              <a:gd name="connsiteY4" fmla="*/ 1405467 h 1532467"/>
              <a:gd name="connsiteX5" fmla="*/ 237067 w 440267"/>
              <a:gd name="connsiteY5" fmla="*/ 1371600 h 1532467"/>
              <a:gd name="connsiteX6" fmla="*/ 254000 w 440267"/>
              <a:gd name="connsiteY6" fmla="*/ 1346200 h 1532467"/>
              <a:gd name="connsiteX7" fmla="*/ 296334 w 440267"/>
              <a:gd name="connsiteY7" fmla="*/ 1312333 h 1532467"/>
              <a:gd name="connsiteX8" fmla="*/ 338667 w 440267"/>
              <a:gd name="connsiteY8" fmla="*/ 1270000 h 1532467"/>
              <a:gd name="connsiteX9" fmla="*/ 389467 w 440267"/>
              <a:gd name="connsiteY9" fmla="*/ 1210733 h 1532467"/>
              <a:gd name="connsiteX10" fmla="*/ 440267 w 440267"/>
              <a:gd name="connsiteY10" fmla="*/ 1176867 h 1532467"/>
              <a:gd name="connsiteX11" fmla="*/ 423334 w 440267"/>
              <a:gd name="connsiteY11" fmla="*/ 1134533 h 1532467"/>
              <a:gd name="connsiteX12" fmla="*/ 381000 w 440267"/>
              <a:gd name="connsiteY12" fmla="*/ 1100667 h 1532467"/>
              <a:gd name="connsiteX13" fmla="*/ 355600 w 440267"/>
              <a:gd name="connsiteY13" fmla="*/ 1075267 h 1532467"/>
              <a:gd name="connsiteX14" fmla="*/ 338667 w 440267"/>
              <a:gd name="connsiteY14" fmla="*/ 1049867 h 1532467"/>
              <a:gd name="connsiteX15" fmla="*/ 321734 w 440267"/>
              <a:gd name="connsiteY15" fmla="*/ 1032933 h 1532467"/>
              <a:gd name="connsiteX16" fmla="*/ 304800 w 440267"/>
              <a:gd name="connsiteY16" fmla="*/ 1007533 h 1532467"/>
              <a:gd name="connsiteX17" fmla="*/ 270934 w 440267"/>
              <a:gd name="connsiteY17" fmla="*/ 990600 h 1532467"/>
              <a:gd name="connsiteX18" fmla="*/ 254000 w 440267"/>
              <a:gd name="connsiteY18" fmla="*/ 973667 h 1532467"/>
              <a:gd name="connsiteX19" fmla="*/ 169334 w 440267"/>
              <a:gd name="connsiteY19" fmla="*/ 922867 h 1532467"/>
              <a:gd name="connsiteX20" fmla="*/ 143934 w 440267"/>
              <a:gd name="connsiteY20" fmla="*/ 914400 h 1532467"/>
              <a:gd name="connsiteX21" fmla="*/ 143934 w 440267"/>
              <a:gd name="connsiteY21" fmla="*/ 872067 h 1532467"/>
              <a:gd name="connsiteX22" fmla="*/ 194734 w 440267"/>
              <a:gd name="connsiteY22" fmla="*/ 855133 h 1532467"/>
              <a:gd name="connsiteX23" fmla="*/ 211667 w 440267"/>
              <a:gd name="connsiteY23" fmla="*/ 829733 h 1532467"/>
              <a:gd name="connsiteX24" fmla="*/ 237067 w 440267"/>
              <a:gd name="connsiteY24" fmla="*/ 821267 h 1532467"/>
              <a:gd name="connsiteX25" fmla="*/ 254000 w 440267"/>
              <a:gd name="connsiteY25" fmla="*/ 804333 h 1532467"/>
              <a:gd name="connsiteX26" fmla="*/ 228600 w 440267"/>
              <a:gd name="connsiteY26" fmla="*/ 677333 h 1532467"/>
              <a:gd name="connsiteX27" fmla="*/ 211667 w 440267"/>
              <a:gd name="connsiteY27" fmla="*/ 618067 h 1532467"/>
              <a:gd name="connsiteX28" fmla="*/ 186267 w 440267"/>
              <a:gd name="connsiteY28" fmla="*/ 609600 h 1532467"/>
              <a:gd name="connsiteX29" fmla="*/ 135467 w 440267"/>
              <a:gd name="connsiteY29" fmla="*/ 584200 h 1532467"/>
              <a:gd name="connsiteX30" fmla="*/ 118534 w 440267"/>
              <a:gd name="connsiteY30" fmla="*/ 558800 h 1532467"/>
              <a:gd name="connsiteX31" fmla="*/ 194734 w 440267"/>
              <a:gd name="connsiteY31" fmla="*/ 508000 h 1532467"/>
              <a:gd name="connsiteX32" fmla="*/ 245534 w 440267"/>
              <a:gd name="connsiteY32" fmla="*/ 457200 h 1532467"/>
              <a:gd name="connsiteX33" fmla="*/ 270934 w 440267"/>
              <a:gd name="connsiteY33" fmla="*/ 431800 h 1532467"/>
              <a:gd name="connsiteX34" fmla="*/ 304800 w 440267"/>
              <a:gd name="connsiteY34" fmla="*/ 381000 h 1532467"/>
              <a:gd name="connsiteX35" fmla="*/ 321734 w 440267"/>
              <a:gd name="connsiteY35" fmla="*/ 364067 h 1532467"/>
              <a:gd name="connsiteX36" fmla="*/ 338667 w 440267"/>
              <a:gd name="connsiteY36" fmla="*/ 338667 h 1532467"/>
              <a:gd name="connsiteX37" fmla="*/ 355600 w 440267"/>
              <a:gd name="connsiteY37" fmla="*/ 321733 h 1532467"/>
              <a:gd name="connsiteX38" fmla="*/ 414867 w 440267"/>
              <a:gd name="connsiteY38" fmla="*/ 245533 h 1532467"/>
              <a:gd name="connsiteX39" fmla="*/ 406400 w 440267"/>
              <a:gd name="connsiteY39" fmla="*/ 220133 h 1532467"/>
              <a:gd name="connsiteX40" fmla="*/ 347134 w 440267"/>
              <a:gd name="connsiteY40" fmla="*/ 194733 h 1532467"/>
              <a:gd name="connsiteX41" fmla="*/ 321734 w 440267"/>
              <a:gd name="connsiteY41" fmla="*/ 177800 h 1532467"/>
              <a:gd name="connsiteX42" fmla="*/ 287867 w 440267"/>
              <a:gd name="connsiteY42" fmla="*/ 160867 h 1532467"/>
              <a:gd name="connsiteX43" fmla="*/ 262467 w 440267"/>
              <a:gd name="connsiteY43" fmla="*/ 143933 h 1532467"/>
              <a:gd name="connsiteX44" fmla="*/ 194734 w 440267"/>
              <a:gd name="connsiteY44" fmla="*/ 110067 h 1532467"/>
              <a:gd name="connsiteX45" fmla="*/ 169334 w 440267"/>
              <a:gd name="connsiteY45" fmla="*/ 93133 h 1532467"/>
              <a:gd name="connsiteX46" fmla="*/ 152400 w 440267"/>
              <a:gd name="connsiteY46" fmla="*/ 76200 h 1532467"/>
              <a:gd name="connsiteX47" fmla="*/ 101600 w 440267"/>
              <a:gd name="connsiteY47" fmla="*/ 59267 h 1532467"/>
              <a:gd name="connsiteX48" fmla="*/ 84667 w 440267"/>
              <a:gd name="connsiteY48" fmla="*/ 42333 h 1532467"/>
              <a:gd name="connsiteX49" fmla="*/ 59267 w 440267"/>
              <a:gd name="connsiteY49" fmla="*/ 33867 h 1532467"/>
              <a:gd name="connsiteX50" fmla="*/ 25400 w 440267"/>
              <a:gd name="connsiteY50" fmla="*/ 16933 h 1532467"/>
              <a:gd name="connsiteX51" fmla="*/ 0 w 440267"/>
              <a:gd name="connsiteY51" fmla="*/ 0 h 153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40267" h="1532467">
                <a:moveTo>
                  <a:pt x="16934" y="1532467"/>
                </a:moveTo>
                <a:cubicBezTo>
                  <a:pt x="31045" y="1518356"/>
                  <a:pt x="47015" y="1505886"/>
                  <a:pt x="59267" y="1490133"/>
                </a:cubicBezTo>
                <a:cubicBezTo>
                  <a:pt x="67016" y="1480170"/>
                  <a:pt x="67276" y="1465191"/>
                  <a:pt x="76200" y="1456267"/>
                </a:cubicBezTo>
                <a:cubicBezTo>
                  <a:pt x="80294" y="1452173"/>
                  <a:pt x="135115" y="1439465"/>
                  <a:pt x="135467" y="1439333"/>
                </a:cubicBezTo>
                <a:cubicBezTo>
                  <a:pt x="151826" y="1433198"/>
                  <a:pt x="180285" y="1417027"/>
                  <a:pt x="194734" y="1405467"/>
                </a:cubicBezTo>
                <a:cubicBezTo>
                  <a:pt x="255055" y="1357210"/>
                  <a:pt x="158889" y="1423718"/>
                  <a:pt x="237067" y="1371600"/>
                </a:cubicBezTo>
                <a:cubicBezTo>
                  <a:pt x="242711" y="1363133"/>
                  <a:pt x="246805" y="1353395"/>
                  <a:pt x="254000" y="1346200"/>
                </a:cubicBezTo>
                <a:cubicBezTo>
                  <a:pt x="298008" y="1302192"/>
                  <a:pt x="262818" y="1354229"/>
                  <a:pt x="296334" y="1312333"/>
                </a:cubicBezTo>
                <a:cubicBezTo>
                  <a:pt x="328588" y="1272015"/>
                  <a:pt x="295124" y="1299028"/>
                  <a:pt x="338667" y="1270000"/>
                </a:cubicBezTo>
                <a:cubicBezTo>
                  <a:pt x="353987" y="1247019"/>
                  <a:pt x="364829" y="1227158"/>
                  <a:pt x="389467" y="1210733"/>
                </a:cubicBezTo>
                <a:lnTo>
                  <a:pt x="440267" y="1176867"/>
                </a:lnTo>
                <a:cubicBezTo>
                  <a:pt x="434623" y="1162756"/>
                  <a:pt x="430874" y="1147729"/>
                  <a:pt x="423334" y="1134533"/>
                </a:cubicBezTo>
                <a:cubicBezTo>
                  <a:pt x="414378" y="1118860"/>
                  <a:pt x="393700" y="1111250"/>
                  <a:pt x="381000" y="1100667"/>
                </a:cubicBezTo>
                <a:cubicBezTo>
                  <a:pt x="371802" y="1093002"/>
                  <a:pt x="363265" y="1084465"/>
                  <a:pt x="355600" y="1075267"/>
                </a:cubicBezTo>
                <a:cubicBezTo>
                  <a:pt x="349086" y="1067450"/>
                  <a:pt x="345024" y="1057813"/>
                  <a:pt x="338667" y="1049867"/>
                </a:cubicBezTo>
                <a:cubicBezTo>
                  <a:pt x="333680" y="1043634"/>
                  <a:pt x="326721" y="1039166"/>
                  <a:pt x="321734" y="1032933"/>
                </a:cubicBezTo>
                <a:cubicBezTo>
                  <a:pt x="315377" y="1024987"/>
                  <a:pt x="312617" y="1014047"/>
                  <a:pt x="304800" y="1007533"/>
                </a:cubicBezTo>
                <a:cubicBezTo>
                  <a:pt x="295104" y="999453"/>
                  <a:pt x="281435" y="997601"/>
                  <a:pt x="270934" y="990600"/>
                </a:cubicBezTo>
                <a:cubicBezTo>
                  <a:pt x="264292" y="986172"/>
                  <a:pt x="260386" y="978456"/>
                  <a:pt x="254000" y="973667"/>
                </a:cubicBezTo>
                <a:cubicBezTo>
                  <a:pt x="227247" y="953602"/>
                  <a:pt x="199977" y="936000"/>
                  <a:pt x="169334" y="922867"/>
                </a:cubicBezTo>
                <a:cubicBezTo>
                  <a:pt x="161131" y="919351"/>
                  <a:pt x="152401" y="917222"/>
                  <a:pt x="143934" y="914400"/>
                </a:cubicBezTo>
                <a:cubicBezTo>
                  <a:pt x="128827" y="899294"/>
                  <a:pt x="111070" y="892607"/>
                  <a:pt x="143934" y="872067"/>
                </a:cubicBezTo>
                <a:cubicBezTo>
                  <a:pt x="159070" y="862607"/>
                  <a:pt x="194734" y="855133"/>
                  <a:pt x="194734" y="855133"/>
                </a:cubicBezTo>
                <a:cubicBezTo>
                  <a:pt x="200378" y="846666"/>
                  <a:pt x="203721" y="836090"/>
                  <a:pt x="211667" y="829733"/>
                </a:cubicBezTo>
                <a:cubicBezTo>
                  <a:pt x="218636" y="824158"/>
                  <a:pt x="229414" y="825859"/>
                  <a:pt x="237067" y="821267"/>
                </a:cubicBezTo>
                <a:cubicBezTo>
                  <a:pt x="243912" y="817160"/>
                  <a:pt x="248356" y="809978"/>
                  <a:pt x="254000" y="804333"/>
                </a:cubicBezTo>
                <a:cubicBezTo>
                  <a:pt x="242242" y="722023"/>
                  <a:pt x="250375" y="764433"/>
                  <a:pt x="228600" y="677333"/>
                </a:cubicBezTo>
                <a:cubicBezTo>
                  <a:pt x="228526" y="677037"/>
                  <a:pt x="215717" y="622117"/>
                  <a:pt x="211667" y="618067"/>
                </a:cubicBezTo>
                <a:cubicBezTo>
                  <a:pt x="205356" y="611756"/>
                  <a:pt x="194249" y="613591"/>
                  <a:pt x="186267" y="609600"/>
                </a:cubicBezTo>
                <a:cubicBezTo>
                  <a:pt x="120615" y="576774"/>
                  <a:pt x="199311" y="605482"/>
                  <a:pt x="135467" y="584200"/>
                </a:cubicBezTo>
                <a:cubicBezTo>
                  <a:pt x="129823" y="575733"/>
                  <a:pt x="113485" y="567635"/>
                  <a:pt x="118534" y="558800"/>
                </a:cubicBezTo>
                <a:cubicBezTo>
                  <a:pt x="129826" y="539040"/>
                  <a:pt x="176388" y="526346"/>
                  <a:pt x="194734" y="508000"/>
                </a:cubicBezTo>
                <a:lnTo>
                  <a:pt x="245534" y="457200"/>
                </a:lnTo>
                <a:cubicBezTo>
                  <a:pt x="254001" y="448733"/>
                  <a:pt x="264292" y="441763"/>
                  <a:pt x="270934" y="431800"/>
                </a:cubicBezTo>
                <a:cubicBezTo>
                  <a:pt x="282223" y="414867"/>
                  <a:pt x="290409" y="395390"/>
                  <a:pt x="304800" y="381000"/>
                </a:cubicBezTo>
                <a:cubicBezTo>
                  <a:pt x="310445" y="375356"/>
                  <a:pt x="316747" y="370300"/>
                  <a:pt x="321734" y="364067"/>
                </a:cubicBezTo>
                <a:cubicBezTo>
                  <a:pt x="328091" y="356121"/>
                  <a:pt x="332310" y="346613"/>
                  <a:pt x="338667" y="338667"/>
                </a:cubicBezTo>
                <a:cubicBezTo>
                  <a:pt x="343654" y="332434"/>
                  <a:pt x="350811" y="328119"/>
                  <a:pt x="355600" y="321733"/>
                </a:cubicBezTo>
                <a:cubicBezTo>
                  <a:pt x="416359" y="240720"/>
                  <a:pt x="363162" y="297238"/>
                  <a:pt x="414867" y="245533"/>
                </a:cubicBezTo>
                <a:cubicBezTo>
                  <a:pt x="412045" y="237066"/>
                  <a:pt x="412711" y="226444"/>
                  <a:pt x="406400" y="220133"/>
                </a:cubicBezTo>
                <a:cubicBezTo>
                  <a:pt x="388784" y="202517"/>
                  <a:pt x="367372" y="204852"/>
                  <a:pt x="347134" y="194733"/>
                </a:cubicBezTo>
                <a:cubicBezTo>
                  <a:pt x="338033" y="190182"/>
                  <a:pt x="330569" y="182848"/>
                  <a:pt x="321734" y="177800"/>
                </a:cubicBezTo>
                <a:cubicBezTo>
                  <a:pt x="310775" y="171538"/>
                  <a:pt x="298825" y="167129"/>
                  <a:pt x="287867" y="160867"/>
                </a:cubicBezTo>
                <a:cubicBezTo>
                  <a:pt x="279032" y="155818"/>
                  <a:pt x="271400" y="148806"/>
                  <a:pt x="262467" y="143933"/>
                </a:cubicBezTo>
                <a:cubicBezTo>
                  <a:pt x="240307" y="131846"/>
                  <a:pt x="215737" y="124069"/>
                  <a:pt x="194734" y="110067"/>
                </a:cubicBezTo>
                <a:cubicBezTo>
                  <a:pt x="186267" y="104422"/>
                  <a:pt x="177280" y="99490"/>
                  <a:pt x="169334" y="93133"/>
                </a:cubicBezTo>
                <a:cubicBezTo>
                  <a:pt x="163101" y="88146"/>
                  <a:pt x="159540" y="79770"/>
                  <a:pt x="152400" y="76200"/>
                </a:cubicBezTo>
                <a:cubicBezTo>
                  <a:pt x="136435" y="68218"/>
                  <a:pt x="101600" y="59267"/>
                  <a:pt x="101600" y="59267"/>
                </a:cubicBezTo>
                <a:cubicBezTo>
                  <a:pt x="95956" y="53622"/>
                  <a:pt x="91512" y="46440"/>
                  <a:pt x="84667" y="42333"/>
                </a:cubicBezTo>
                <a:cubicBezTo>
                  <a:pt x="77014" y="37741"/>
                  <a:pt x="67470" y="37383"/>
                  <a:pt x="59267" y="33867"/>
                </a:cubicBezTo>
                <a:cubicBezTo>
                  <a:pt x="47666" y="28895"/>
                  <a:pt x="36359" y="23195"/>
                  <a:pt x="25400" y="16933"/>
                </a:cubicBezTo>
                <a:cubicBezTo>
                  <a:pt x="16565" y="11884"/>
                  <a:pt x="0" y="0"/>
                  <a:pt x="0" y="0"/>
                </a:cubicBezTo>
              </a:path>
            </a:pathLst>
          </a:cu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495300" y="156955"/>
            <a:ext cx="1806927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solidFill>
                  <a:srgbClr val="000000"/>
                </a:solidFill>
                <a:latin typeface="Arial Narrow"/>
                <a:cs typeface="Arial Narrow"/>
              </a:rPr>
              <a:t>Männetsriet</a:t>
            </a:r>
            <a:r>
              <a:rPr lang="de-DE" sz="1200" dirty="0">
                <a:solidFill>
                  <a:srgbClr val="000000"/>
                </a:solidFill>
                <a:latin typeface="Arial Narrow"/>
                <a:cs typeface="Arial Narrow"/>
              </a:rPr>
              <a:t>/Bertschikon</a:t>
            </a:r>
          </a:p>
          <a:p>
            <a:pPr algn="ctr"/>
            <a:r>
              <a:rPr lang="de-DE" sz="1200" dirty="0">
                <a:solidFill>
                  <a:srgbClr val="000000"/>
                </a:solidFill>
                <a:latin typeface="Arial Narrow"/>
                <a:cs typeface="Arial Narrow"/>
              </a:rPr>
              <a:t>Aktuell: ca.17 </a:t>
            </a:r>
            <a:r>
              <a:rPr lang="de-DE" sz="1200" dirty="0" err="1">
                <a:solidFill>
                  <a:srgbClr val="000000"/>
                </a:solidFill>
                <a:latin typeface="Arial Narrow"/>
                <a:cs typeface="Arial Narrow"/>
              </a:rPr>
              <a:t>SuS</a:t>
            </a:r>
            <a:r>
              <a:rPr lang="de-DE" sz="1200" dirty="0">
                <a:solidFill>
                  <a:srgbClr val="000000"/>
                </a:solidFill>
                <a:latin typeface="Arial Narrow"/>
                <a:cs typeface="Arial Narrow"/>
              </a:rPr>
              <a:t> im 2.KiGa</a:t>
            </a:r>
          </a:p>
          <a:p>
            <a:pPr algn="ctr"/>
            <a:r>
              <a:rPr lang="de-DE" sz="1200" b="1" dirty="0">
                <a:solidFill>
                  <a:srgbClr val="000000"/>
                </a:solidFill>
                <a:latin typeface="Arial Narrow"/>
                <a:cs typeface="Arial Narrow"/>
              </a:rPr>
              <a:t>1x 1.Klasse 19/20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9529939" y="3581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5358540" y="2446868"/>
            <a:ext cx="2116821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solidFill>
                  <a:srgbClr val="000000"/>
                </a:solidFill>
                <a:latin typeface="Arial Narrow"/>
                <a:cs typeface="Arial Narrow"/>
              </a:rPr>
              <a:t>Wolfrichti</a:t>
            </a:r>
            <a:r>
              <a:rPr lang="de-DE" sz="1200" dirty="0">
                <a:solidFill>
                  <a:srgbClr val="000000"/>
                </a:solidFill>
                <a:latin typeface="Arial Narrow"/>
                <a:cs typeface="Arial Narrow"/>
              </a:rPr>
              <a:t>/</a:t>
            </a:r>
            <a:r>
              <a:rPr lang="de-DE" sz="1200" dirty="0" err="1">
                <a:solidFill>
                  <a:srgbClr val="000000"/>
                </a:solidFill>
                <a:latin typeface="Arial Narrow"/>
                <a:cs typeface="Arial Narrow"/>
              </a:rPr>
              <a:t>Grüt</a:t>
            </a:r>
            <a:endParaRPr lang="de-DE" sz="1200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algn="ctr"/>
            <a:r>
              <a:rPr lang="de-DE" sz="1200" dirty="0">
                <a:solidFill>
                  <a:srgbClr val="000000"/>
                </a:solidFill>
                <a:latin typeface="Arial Narrow"/>
                <a:cs typeface="Arial Narrow"/>
              </a:rPr>
              <a:t>Aktuell: ca. 22 </a:t>
            </a:r>
            <a:r>
              <a:rPr lang="de-DE" sz="1200" dirty="0" err="1">
                <a:solidFill>
                  <a:srgbClr val="000000"/>
                </a:solidFill>
                <a:latin typeface="Arial Narrow"/>
                <a:cs typeface="Arial Narrow"/>
              </a:rPr>
              <a:t>SuS</a:t>
            </a:r>
            <a:r>
              <a:rPr lang="de-DE" sz="1200" dirty="0">
                <a:solidFill>
                  <a:srgbClr val="000000"/>
                </a:solidFill>
                <a:latin typeface="Arial Narrow"/>
                <a:cs typeface="Arial Narrow"/>
              </a:rPr>
              <a:t> im 2. </a:t>
            </a:r>
            <a:r>
              <a:rPr lang="de-DE" sz="1200" dirty="0" err="1">
                <a:solidFill>
                  <a:srgbClr val="000000"/>
                </a:solidFill>
                <a:latin typeface="Arial Narrow"/>
                <a:cs typeface="Arial Narrow"/>
              </a:rPr>
              <a:t>KiGa</a:t>
            </a:r>
            <a:endParaRPr lang="de-DE" sz="1200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algn="ctr"/>
            <a:r>
              <a:rPr lang="de-DE" sz="1200" b="1" dirty="0">
                <a:solidFill>
                  <a:srgbClr val="000000"/>
                </a:solidFill>
                <a:latin typeface="Arial Narrow"/>
                <a:cs typeface="Arial Narrow"/>
              </a:rPr>
              <a:t>1x 1. Klassen 19/20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" y="2496404"/>
            <a:ext cx="1806927" cy="101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0000"/>
                </a:solidFill>
                <a:latin typeface="Arial Narrow"/>
                <a:cs typeface="Arial Narrow"/>
              </a:rPr>
              <a:t>Rooswis/Gossau</a:t>
            </a:r>
          </a:p>
          <a:p>
            <a:pPr algn="ctr"/>
            <a:r>
              <a:rPr lang="de-DE" sz="1200" dirty="0">
                <a:solidFill>
                  <a:srgbClr val="000000"/>
                </a:solidFill>
                <a:latin typeface="Arial Narrow"/>
                <a:cs typeface="Arial Narrow"/>
              </a:rPr>
              <a:t>Aktuell: ca. 50 </a:t>
            </a:r>
            <a:r>
              <a:rPr lang="de-DE" sz="1200" dirty="0" err="1">
                <a:solidFill>
                  <a:srgbClr val="000000"/>
                </a:solidFill>
                <a:latin typeface="Arial Narrow"/>
                <a:cs typeface="Arial Narrow"/>
              </a:rPr>
              <a:t>SuS</a:t>
            </a:r>
            <a:r>
              <a:rPr lang="de-DE" sz="1200" dirty="0">
                <a:solidFill>
                  <a:srgbClr val="000000"/>
                </a:solidFill>
                <a:latin typeface="Arial Narrow"/>
                <a:cs typeface="Arial Narrow"/>
              </a:rPr>
              <a:t> im 2. </a:t>
            </a:r>
            <a:r>
              <a:rPr lang="de-DE" sz="1200" dirty="0" err="1">
                <a:solidFill>
                  <a:srgbClr val="000000"/>
                </a:solidFill>
                <a:latin typeface="Arial Narrow"/>
                <a:cs typeface="Arial Narrow"/>
              </a:rPr>
              <a:t>KiGa</a:t>
            </a:r>
            <a:r>
              <a:rPr lang="de-DE" sz="1200" dirty="0">
                <a:solidFill>
                  <a:srgbClr val="000000"/>
                </a:solidFill>
                <a:latin typeface="Arial Narrow"/>
                <a:cs typeface="Arial Narrow"/>
              </a:rPr>
              <a:t> mit </a:t>
            </a:r>
            <a:r>
              <a:rPr lang="de-DE" sz="1200" dirty="0" err="1">
                <a:solidFill>
                  <a:srgbClr val="000000"/>
                </a:solidFill>
                <a:latin typeface="Arial Narrow"/>
                <a:cs typeface="Arial Narrow"/>
              </a:rPr>
              <a:t>Chapf</a:t>
            </a:r>
            <a:endParaRPr lang="de-DE" sz="1200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algn="ctr"/>
            <a:r>
              <a:rPr lang="de-DE" sz="1200" b="1" dirty="0">
                <a:solidFill>
                  <a:srgbClr val="000000"/>
                </a:solidFill>
                <a:latin typeface="Arial Narrow"/>
                <a:cs typeface="Arial Narrow"/>
              </a:rPr>
              <a:t>1x 1. Klasse 19/20</a:t>
            </a:r>
          </a:p>
          <a:p>
            <a:pPr algn="ctr"/>
            <a:r>
              <a:rPr lang="de-DE" sz="1200" b="1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60400" y="3581401"/>
            <a:ext cx="181864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solidFill>
                  <a:srgbClr val="000000"/>
                </a:solidFill>
                <a:latin typeface="Arial Narrow"/>
                <a:cs typeface="Arial Narrow"/>
              </a:rPr>
              <a:t>Chapf</a:t>
            </a:r>
            <a:r>
              <a:rPr lang="de-DE" sz="1200" dirty="0">
                <a:solidFill>
                  <a:srgbClr val="000000"/>
                </a:solidFill>
                <a:latin typeface="Arial Narrow"/>
                <a:cs typeface="Arial Narrow"/>
              </a:rPr>
              <a:t>/Gossau</a:t>
            </a:r>
          </a:p>
          <a:p>
            <a:pPr algn="ctr"/>
            <a:r>
              <a:rPr lang="de-DE" sz="1200" b="1" dirty="0">
                <a:solidFill>
                  <a:srgbClr val="000000"/>
                </a:solidFill>
                <a:latin typeface="Arial Narrow"/>
                <a:cs typeface="Arial Narrow"/>
              </a:rPr>
              <a:t>1 x 1. Klasse 19/20</a:t>
            </a:r>
          </a:p>
          <a:p>
            <a:pPr algn="ctr"/>
            <a:r>
              <a:rPr lang="de-DE" sz="1200" b="1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578676" y="4965701"/>
            <a:ext cx="1896685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0000"/>
                </a:solidFill>
                <a:latin typeface="Arial Narrow"/>
                <a:cs typeface="Arial Narrow"/>
              </a:rPr>
              <a:t>Strick/</a:t>
            </a:r>
            <a:r>
              <a:rPr lang="de-DE" sz="1200" dirty="0" err="1">
                <a:solidFill>
                  <a:srgbClr val="000000"/>
                </a:solidFill>
                <a:latin typeface="Arial Narrow"/>
                <a:cs typeface="Arial Narrow"/>
              </a:rPr>
              <a:t>Ottikon</a:t>
            </a:r>
            <a:endParaRPr lang="de-DE" sz="1200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algn="ctr"/>
            <a:r>
              <a:rPr lang="de-DE" sz="1200" dirty="0">
                <a:solidFill>
                  <a:srgbClr val="000000"/>
                </a:solidFill>
                <a:latin typeface="Arial Narrow"/>
                <a:cs typeface="Arial Narrow"/>
              </a:rPr>
              <a:t>Aktuell: ca.14 </a:t>
            </a:r>
            <a:r>
              <a:rPr lang="de-DE" sz="1200" dirty="0" err="1">
                <a:solidFill>
                  <a:srgbClr val="000000"/>
                </a:solidFill>
                <a:latin typeface="Arial Narrow"/>
                <a:cs typeface="Arial Narrow"/>
              </a:rPr>
              <a:t>SuS</a:t>
            </a:r>
            <a:r>
              <a:rPr lang="de-DE" sz="1200" dirty="0">
                <a:solidFill>
                  <a:srgbClr val="000000"/>
                </a:solidFill>
                <a:latin typeface="Arial Narrow"/>
                <a:cs typeface="Arial Narrow"/>
              </a:rPr>
              <a:t> im 2. </a:t>
            </a:r>
            <a:r>
              <a:rPr lang="de-DE" sz="1200" dirty="0" err="1">
                <a:solidFill>
                  <a:srgbClr val="000000"/>
                </a:solidFill>
                <a:latin typeface="Arial Narrow"/>
                <a:cs typeface="Arial Narrow"/>
              </a:rPr>
              <a:t>KiGa</a:t>
            </a:r>
            <a:endParaRPr lang="de-DE" sz="1200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algn="ctr"/>
            <a:r>
              <a:rPr lang="de-DE" sz="1200" b="1" dirty="0">
                <a:solidFill>
                  <a:srgbClr val="000000"/>
                </a:solidFill>
                <a:latin typeface="Arial Narrow"/>
                <a:cs typeface="Arial Narrow"/>
              </a:rPr>
              <a:t>2x 1./2./3. Klasse 19/20</a:t>
            </a:r>
          </a:p>
        </p:txBody>
      </p:sp>
    </p:spTree>
    <p:extLst>
      <p:ext uri="{BB962C8B-B14F-4D97-AF65-F5344CB8AC3E}">
        <p14:creationId xmlns:p14="http://schemas.microsoft.com/office/powerpoint/2010/main" val="4129882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95300" y="506628"/>
            <a:ext cx="89154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de-CH" sz="3200" b="1" dirty="0"/>
              <a:t>Termine</a:t>
            </a: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495300" y="1984648"/>
            <a:ext cx="8915400" cy="435334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SzPct val="130000"/>
              <a:buFont typeface="Arial"/>
              <a:buChar char="•"/>
              <a:tabLst/>
              <a:defRPr/>
            </a:pPr>
            <a:r>
              <a:rPr lang="de-CH" sz="3200" dirty="0">
                <a:latin typeface="Arial Narrow" pitchFamily="34" charset="0"/>
              </a:rPr>
              <a:t>Klasseneinteilungsbrief &amp; Stundenplan: Ende Woche 20  (Mitte Mai) </a:t>
            </a:r>
          </a:p>
        </p:txBody>
      </p:sp>
    </p:spTree>
    <p:extLst>
      <p:ext uri="{BB962C8B-B14F-4D97-AF65-F5344CB8AC3E}">
        <p14:creationId xmlns:p14="http://schemas.microsoft.com/office/powerpoint/2010/main" val="323352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95300" y="506628"/>
            <a:ext cx="89154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de-CH" sz="3200" b="1" dirty="0"/>
              <a:t>Termine</a:t>
            </a: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495300" y="1883049"/>
            <a:ext cx="8915400" cy="435334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SzPct val="120000"/>
              <a:buFont typeface="Arial"/>
              <a:buChar char="•"/>
              <a:tabLst/>
              <a:defRPr/>
            </a:pPr>
            <a:r>
              <a:rPr lang="de-CH" sz="3200" dirty="0">
                <a:latin typeface="Arial Narrow" pitchFamily="34" charset="0"/>
              </a:rPr>
              <a:t>Kontakt/Begegnung zwischen der neuen Lehrperson und den Kindern </a:t>
            </a:r>
            <a:r>
              <a:rPr kumimoji="0" lang="de-CH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im Juni/Juli individuell pro Schule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SzPct val="120000"/>
              <a:tabLst/>
              <a:defRPr/>
            </a:pPr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SzPct val="120000"/>
              <a:buFont typeface="Arial"/>
              <a:buChar char="•"/>
              <a:tabLst/>
              <a:defRPr/>
            </a:pPr>
            <a:r>
              <a:rPr kumimoji="0" lang="de-CH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Elternabend im ersten Quintal mit Wahl der Klassendelegierten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SzPct val="120000"/>
              <a:tabLst/>
              <a:defRPr/>
            </a:pPr>
            <a:endParaRPr lang="de-DE" sz="1200" dirty="0">
              <a:latin typeface="Arial Narrow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SzPct val="120000"/>
              <a:buFont typeface="Arial"/>
              <a:buChar char="•"/>
              <a:tabLst/>
              <a:defRPr/>
            </a:pPr>
            <a:r>
              <a:rPr kumimoji="0" lang="de-CH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Schulwebsite SCHULE</a:t>
            </a:r>
            <a:r>
              <a:rPr kumimoji="0" lang="de-CH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GOSSAU</a:t>
            </a:r>
            <a:br>
              <a:rPr kumimoji="0" lang="de-CH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</a:br>
            <a:r>
              <a:rPr kumimoji="0" lang="de-CH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hlinkClick r:id="rId3"/>
              </a:rPr>
              <a:t>www.schulegossau-zh.ch</a:t>
            </a:r>
            <a:endParaRPr kumimoji="0" lang="de-CH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1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95300" y="506628"/>
            <a:ext cx="89154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de-CH" sz="3200" b="1" dirty="0" err="1"/>
              <a:t>www.schulegossau</a:t>
            </a:r>
            <a:r>
              <a:rPr lang="de-CH" sz="3200" b="1" err="1"/>
              <a:t>-</a:t>
            </a:r>
            <a:r>
              <a:rPr lang="de-CH" sz="3200" b="1"/>
              <a:t>zh.ch</a:t>
            </a:r>
            <a:endParaRPr lang="de-CH" sz="3200" b="1" dirty="0"/>
          </a:p>
        </p:txBody>
      </p:sp>
      <p:cxnSp>
        <p:nvCxnSpPr>
          <p:cNvPr id="5" name="Gerade Verbindung mit Pfeil 4"/>
          <p:cNvCxnSpPr/>
          <p:nvPr/>
        </p:nvCxnSpPr>
        <p:spPr>
          <a:xfrm flipH="1" flipV="1">
            <a:off x="8245828" y="4123268"/>
            <a:ext cx="738364" cy="1761067"/>
          </a:xfrm>
          <a:prstGeom prst="straightConnector1">
            <a:avLst/>
          </a:prstGeom>
          <a:ln w="38100" cap="flat">
            <a:solidFill>
              <a:srgbClr val="FF0000"/>
            </a:solidFill>
            <a:prstDash val="sysDot"/>
            <a:round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/>
          <p:nvPr/>
        </p:nvCxnSpPr>
        <p:spPr>
          <a:xfrm flipH="1">
            <a:off x="4742039" y="5884333"/>
            <a:ext cx="4242151" cy="279400"/>
          </a:xfrm>
          <a:prstGeom prst="straightConnector1">
            <a:avLst/>
          </a:prstGeom>
          <a:ln w="38100" cap="flat">
            <a:solidFill>
              <a:srgbClr val="FF0000"/>
            </a:solidFill>
            <a:prstDash val="sysDot"/>
            <a:round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C19E86B3-D666-844F-ACAF-8EFE79BC6557}"/>
              </a:ext>
            </a:extLst>
          </p:cNvPr>
          <p:cNvSpPr txBox="1"/>
          <p:nvPr/>
        </p:nvSpPr>
        <p:spPr>
          <a:xfrm>
            <a:off x="740664" y="17556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79D8C99-0209-E14A-9712-62E153675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23" t="6335" r="20516" b="3512"/>
          <a:stretch/>
        </p:blipFill>
        <p:spPr>
          <a:xfrm>
            <a:off x="925395" y="1755648"/>
            <a:ext cx="8172885" cy="449884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495300" y="1484784"/>
            <a:ext cx="8658962" cy="7920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Primarstufe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520399" y="2276872"/>
            <a:ext cx="8915400" cy="346772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buFont typeface="Arial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Die</a:t>
            </a:r>
            <a:r>
              <a:rPr kumimoji="0" lang="de-DE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Primarstufe wird im Lehrplan gegliedert in: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buFont typeface="Arial"/>
              <a:buChar char="•"/>
              <a:tabLst/>
              <a:defRPr/>
            </a:pPr>
            <a:r>
              <a:rPr kumimoji="0" lang="de-DE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Zyklus 1 (KG  und 1. /2. </a:t>
            </a:r>
            <a:r>
              <a:rPr kumimoji="0" lang="de-DE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Kl</a:t>
            </a:r>
            <a:r>
              <a:rPr lang="de-DE" sz="2800" dirty="0" err="1">
                <a:latin typeface="Arial Narrow"/>
                <a:cs typeface="Arial Narrow"/>
              </a:rPr>
              <a:t>asse</a:t>
            </a:r>
            <a:r>
              <a:rPr kumimoji="0" lang="de-DE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) und Zyklus 2 (3. - 6. </a:t>
            </a:r>
            <a:r>
              <a:rPr kumimoji="0" lang="de-DE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Kl</a:t>
            </a:r>
            <a:r>
              <a:rPr lang="de-DE" sz="2800" dirty="0" err="1">
                <a:latin typeface="Arial Narrow"/>
                <a:cs typeface="Arial Narrow"/>
              </a:rPr>
              <a:t>asse</a:t>
            </a:r>
            <a:r>
              <a:rPr kumimoji="0" lang="de-DE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).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tabLst/>
              <a:defRPr/>
            </a:pPr>
            <a:endParaRPr kumimoji="0" lang="de-DE" sz="1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buFont typeface="Arial"/>
              <a:buChar char="•"/>
              <a:tabLst/>
              <a:defRPr/>
            </a:pPr>
            <a:r>
              <a:rPr lang="de-DE" sz="2800" dirty="0">
                <a:latin typeface="Arial Narrow"/>
                <a:cs typeface="Arial Narrow"/>
              </a:rPr>
              <a:t>In der 1. Klasse erwerben die Schülerinnen und Schüler Grundfertigkeiten wie Lesen, Schreiben und Rechnen, gewinnen Einsichten in die Umwelt, die in der 2. Kl. vertieft werden.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tabLst/>
              <a:defRPr/>
            </a:pPr>
            <a:endParaRPr lang="de-DE" sz="1500" dirty="0">
              <a:latin typeface="Arial Narrow"/>
              <a:cs typeface="Arial Narrow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buFont typeface="Arial"/>
              <a:buChar char="•"/>
              <a:tabLst/>
              <a:defRPr/>
            </a:pPr>
            <a:r>
              <a:rPr kumimoji="0" lang="de-DE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Gleichzeitig werden spielerische Lernformen aus dem Kindergarten weitergeführt. 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buFont typeface="Arial"/>
              <a:buChar char="•"/>
              <a:tabLst/>
              <a:defRPr/>
            </a:pP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buFont typeface="Arial"/>
              <a:buChar char="•"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Arial"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95300" y="506628"/>
            <a:ext cx="89154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de-CH" sz="3200" b="1" dirty="0">
                <a:latin typeface="Arial Narrow" pitchFamily="34" charset="0"/>
              </a:rPr>
              <a:t>Grundlagen</a:t>
            </a:r>
          </a:p>
        </p:txBody>
      </p:sp>
    </p:spTree>
    <p:extLst>
      <p:ext uri="{BB962C8B-B14F-4D97-AF65-F5344CB8AC3E}">
        <p14:creationId xmlns:p14="http://schemas.microsoft.com/office/powerpoint/2010/main" val="185834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95300" y="506628"/>
            <a:ext cx="89154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de-CH" sz="3200" b="1" dirty="0">
                <a:latin typeface="Arial Narrow" pitchFamily="34" charset="0"/>
              </a:rPr>
              <a:t>Grundlagen</a:t>
            </a:r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495300" y="1484784"/>
            <a:ext cx="8658962" cy="7920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Primarstufe</a:t>
            </a: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495300" y="2134632"/>
            <a:ext cx="8915400" cy="425600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buFont typeface="Arial"/>
              <a:buChar char="•"/>
              <a:tabLst/>
              <a:defRPr/>
            </a:pPr>
            <a:r>
              <a:rPr lang="de-DE" sz="2600" b="1" noProof="0" dirty="0">
                <a:latin typeface="Arial Narrow"/>
                <a:cs typeface="Arial Narrow"/>
              </a:rPr>
              <a:t>Wochenlektionen (WL) 1. Kl.</a:t>
            </a:r>
            <a:r>
              <a:rPr lang="de-DE" sz="2600" noProof="0" dirty="0">
                <a:latin typeface="Arial Narrow"/>
                <a:cs typeface="Arial Narrow"/>
              </a:rPr>
              <a:t>: 24 WL pro Woche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tabLst>
                <a:tab pos="355600" algn="l"/>
              </a:tabLst>
              <a:defRPr/>
            </a:pPr>
            <a:r>
              <a:rPr lang="de-DE" sz="2600" noProof="0" dirty="0">
                <a:latin typeface="Arial Narrow"/>
                <a:cs typeface="Arial Narrow"/>
              </a:rPr>
              <a:t>	5x vormittags à 4 WL (Blockzeiten)/ 2x nachmittags à 2 WL</a:t>
            </a:r>
            <a:endParaRPr lang="de-DE" sz="1400" noProof="0" dirty="0">
              <a:solidFill>
                <a:srgbClr val="FF0000"/>
              </a:solidFill>
              <a:latin typeface="Arial Narrow"/>
              <a:cs typeface="Arial Narrow"/>
            </a:endParaRP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Arial"/>
              <a:buChar char="•"/>
              <a:defRPr/>
            </a:pPr>
            <a:r>
              <a:rPr lang="de-DE" sz="2600" b="1" noProof="0" dirty="0">
                <a:latin typeface="Arial Narrow"/>
                <a:cs typeface="Arial Narrow"/>
              </a:rPr>
              <a:t>Fächertafel (in Jahreslektionen definiert) </a:t>
            </a:r>
            <a:br>
              <a:rPr lang="de-DE" sz="2600" noProof="0" dirty="0">
                <a:latin typeface="Arial Narrow"/>
                <a:cs typeface="Arial Narrow"/>
              </a:rPr>
            </a:br>
            <a:r>
              <a:rPr lang="de-DE" sz="2600" noProof="0" dirty="0">
                <a:latin typeface="Arial Narrow"/>
                <a:cs typeface="Arial Narrow"/>
              </a:rPr>
              <a:t>Natur, Mensch und Gesellschaft, Religion/Kultur/Ethik, Deutsch,</a:t>
            </a:r>
            <a:br>
              <a:rPr lang="de-DE" sz="2600" noProof="0" dirty="0">
                <a:latin typeface="Arial Narrow"/>
                <a:cs typeface="Arial Narrow"/>
              </a:rPr>
            </a:br>
            <a:r>
              <a:rPr lang="de-DE" sz="2600" dirty="0">
                <a:latin typeface="Arial Narrow"/>
                <a:cs typeface="Arial Narrow"/>
              </a:rPr>
              <a:t>Textiles und Technisches Gestalten, Bildnerisches Gestalten, Musik, Mathematik, Bewegung und Sport, Schwimmen</a:t>
            </a:r>
            <a:br>
              <a:rPr lang="de-DE" sz="2600" dirty="0">
                <a:latin typeface="Arial Narrow"/>
                <a:cs typeface="Arial Narrow"/>
              </a:rPr>
            </a:br>
            <a:r>
              <a:rPr lang="de-DE" sz="2600" dirty="0">
                <a:latin typeface="Arial Narrow"/>
                <a:cs typeface="Arial Narrow"/>
              </a:rPr>
              <a:t>-&gt; Grundlage bildet der Zürcher Lehrplan 21 (</a:t>
            </a:r>
            <a:r>
              <a:rPr lang="de-DE" sz="2600" dirty="0">
                <a:latin typeface="Arial Narrow"/>
                <a:cs typeface="Arial Narrow"/>
                <a:hlinkClick r:id="rId3"/>
              </a:rPr>
              <a:t>www.vsa.zh.ch</a:t>
            </a:r>
            <a:r>
              <a:rPr lang="de-DE" sz="2600" dirty="0">
                <a:latin typeface="Arial Narrow"/>
                <a:cs typeface="Arial Narrow"/>
              </a:rPr>
              <a:t>)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tabLst/>
              <a:defRPr/>
            </a:pPr>
            <a:endParaRPr lang="de-DE" sz="1400" dirty="0">
              <a:latin typeface="Arial Narrow"/>
              <a:cs typeface="Arial Narrow"/>
            </a:endParaRPr>
          </a:p>
          <a:p>
            <a:pPr marL="342900" indent="-342900">
              <a:spcBef>
                <a:spcPts val="600"/>
              </a:spcBef>
              <a:buClr>
                <a:srgbClr val="FF0000"/>
              </a:buClr>
              <a:buFont typeface="Arial"/>
              <a:buChar char="•"/>
              <a:defRPr/>
            </a:pPr>
            <a:r>
              <a:rPr lang="de-DE" sz="2600" dirty="0">
                <a:latin typeface="Arial Narrow"/>
                <a:cs typeface="Arial Narrow"/>
              </a:rPr>
              <a:t>In der 1. Klasse werden mit den Eltern Standortgespräche geführt. Erst ab der 2. Klasse erhalten die Schüler und Schülerinnen 2x pro Jahr ein Notenzeugnis.</a:t>
            </a:r>
          </a:p>
        </p:txBody>
      </p:sp>
    </p:spTree>
    <p:extLst>
      <p:ext uri="{BB962C8B-B14F-4D97-AF65-F5344CB8AC3E}">
        <p14:creationId xmlns:p14="http://schemas.microsoft.com/office/powerpoint/2010/main" val="269829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95300" y="506628"/>
            <a:ext cx="89154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de-CH" sz="3200" b="1" dirty="0">
                <a:latin typeface="Arial Narrow" pitchFamily="34" charset="0"/>
              </a:rPr>
              <a:t>Grundlagen</a:t>
            </a:r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495300" y="1484784"/>
            <a:ext cx="8658962" cy="7920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2. Klassen in Gossau</a:t>
            </a: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520399" y="2276872"/>
            <a:ext cx="8915400" cy="23967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buFont typeface="Arial"/>
              <a:buChar char="•"/>
              <a:tabLst/>
              <a:defRPr/>
            </a:pPr>
            <a:r>
              <a:rPr lang="de-DE" sz="2600" b="1" dirty="0">
                <a:latin typeface="Arial Narrow"/>
                <a:cs typeface="Arial Narrow"/>
              </a:rPr>
              <a:t>Freiwillige Zusatzangebote</a:t>
            </a:r>
            <a:br>
              <a:rPr lang="de-DE" sz="2600" b="1" dirty="0">
                <a:latin typeface="Arial Narrow"/>
                <a:cs typeface="Arial Narrow"/>
              </a:rPr>
            </a:br>
            <a:r>
              <a:rPr lang="de-DE" sz="2600" dirty="0">
                <a:latin typeface="Arial Narrow"/>
                <a:cs typeface="Arial Narrow"/>
              </a:rPr>
              <a:t>2 WL Musikalische Grundausbildung (MGA)</a:t>
            </a:r>
            <a:br>
              <a:rPr lang="de-DE" sz="2600" dirty="0">
                <a:latin typeface="Arial Narrow"/>
                <a:cs typeface="Arial Narrow"/>
              </a:rPr>
            </a:br>
            <a:endParaRPr lang="de-DE" sz="2600" dirty="0">
              <a:latin typeface="Arial Narrow"/>
              <a:cs typeface="Arial Narrow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buFont typeface="Arial"/>
              <a:buChar char="•"/>
              <a:tabLst/>
              <a:defRPr/>
            </a:pPr>
            <a:r>
              <a:rPr lang="de-DE" sz="2600" dirty="0">
                <a:latin typeface="Arial Narrow"/>
                <a:cs typeface="Arial Narrow"/>
              </a:rPr>
              <a:t>In der 1. und 2. Klasse sind 2 WL Bildnerisches Gestalten (BG)  neu seit SJ 18/19 im Stundenplan integriert</a:t>
            </a:r>
          </a:p>
        </p:txBody>
      </p:sp>
    </p:spTree>
    <p:extLst>
      <p:ext uri="{BB962C8B-B14F-4D97-AF65-F5344CB8AC3E}">
        <p14:creationId xmlns:p14="http://schemas.microsoft.com/office/powerpoint/2010/main" val="247734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Sca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647" y="2127250"/>
            <a:ext cx="5380248" cy="396927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26164" y="1398023"/>
            <a:ext cx="9427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latin typeface="Arial Narrow"/>
                <a:cs typeface="Arial Narrow"/>
              </a:rPr>
              <a:t>Für einen guten Start in die erste Klasse ist es für Ihr Kind hilfreich, wenn es: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7981642" y="5775345"/>
            <a:ext cx="16722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Arial Narrow"/>
                <a:cs typeface="Arial Narrow"/>
              </a:rPr>
              <a:t>ELK Verlag, </a:t>
            </a:r>
            <a:r>
              <a:rPr lang="de-DE" sz="800" dirty="0" err="1">
                <a:latin typeface="Arial Narrow"/>
                <a:cs typeface="Arial Narrow"/>
              </a:rPr>
              <a:t>Matiello</a:t>
            </a:r>
            <a:r>
              <a:rPr lang="de-DE" sz="800" dirty="0">
                <a:latin typeface="Arial Narrow"/>
                <a:cs typeface="Arial Narrow"/>
              </a:rPr>
              <a:t>, Kinder vor der Tür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79691" y="3020118"/>
            <a:ext cx="39939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Arial Narrow"/>
                <a:cs typeface="Arial Narrow"/>
              </a:rPr>
              <a:t>den Schulweg alleine oder mit den Klassenkameraden</a:t>
            </a:r>
          </a:p>
          <a:p>
            <a:r>
              <a:rPr lang="de-DE" sz="2800" dirty="0">
                <a:latin typeface="Arial Narrow"/>
                <a:cs typeface="Arial Narrow"/>
              </a:rPr>
              <a:t>bewältigen kann.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913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81721" y="1325787"/>
            <a:ext cx="93626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latin typeface="Arial Narrow"/>
                <a:cs typeface="Arial Narrow"/>
              </a:rPr>
              <a:t>Für einen guten Start in die erste Klasse ist es für Ihr Kind hilfreich, wenn es:</a:t>
            </a:r>
          </a:p>
        </p:txBody>
      </p:sp>
      <p:pic>
        <p:nvPicPr>
          <p:cNvPr id="3" name="Bild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2032000"/>
            <a:ext cx="4460875" cy="40163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hteck 3"/>
          <p:cNvSpPr/>
          <p:nvPr/>
        </p:nvSpPr>
        <p:spPr>
          <a:xfrm>
            <a:off x="7274592" y="5789849"/>
            <a:ext cx="23697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800" u="sng" dirty="0">
                <a:latin typeface="Arial Narrow"/>
                <a:cs typeface="Arial Narrow"/>
                <a:hlinkClick r:id="rId4"/>
              </a:rPr>
              <a:t>https://de.pinterest.com/pin/133348838947187348/</a:t>
            </a:r>
            <a:r>
              <a:rPr lang="de-CH" sz="800" dirty="0">
                <a:latin typeface="Arial Narrow"/>
                <a:cs typeface="Arial Narrow"/>
              </a:rPr>
              <a:t> </a:t>
            </a:r>
            <a:endParaRPr lang="de-DE" sz="800" dirty="0">
              <a:latin typeface="Arial Narrow"/>
              <a:cs typeface="Arial Narrow"/>
            </a:endParaRPr>
          </a:p>
        </p:txBody>
      </p:sp>
      <p:pic>
        <p:nvPicPr>
          <p:cNvPr id="5" name="Bild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238376"/>
            <a:ext cx="4655162" cy="35514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hteck 5"/>
          <p:cNvSpPr/>
          <p:nvPr/>
        </p:nvSpPr>
        <p:spPr>
          <a:xfrm>
            <a:off x="5457996" y="5682127"/>
            <a:ext cx="391204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800" u="sng" dirty="0">
                <a:latin typeface="Arial Narrow"/>
                <a:cs typeface="Arial Narrow"/>
                <a:hlinkClick r:id="rId6"/>
              </a:rPr>
              <a:t>https://www.youthreporter.eu/de/beitrag/helikoptereltern-heben-wir-morgen-ab.12151/#.WMKjshiX-Rs</a:t>
            </a:r>
            <a:endParaRPr lang="de-CH" sz="800" u="sng" dirty="0">
              <a:latin typeface="Arial Narrow"/>
              <a:cs typeface="Arial Narrow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37160" y="2238376"/>
            <a:ext cx="4577715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SzPct val="120000"/>
            </a:pPr>
            <a:r>
              <a:rPr lang="de-DE" sz="2800">
                <a:latin typeface="Arial Narrow"/>
                <a:cs typeface="Arial Narrow"/>
              </a:rPr>
              <a:t>- sich </a:t>
            </a:r>
            <a:r>
              <a:rPr lang="de-DE" sz="2800" dirty="0">
                <a:latin typeface="Arial Narrow"/>
                <a:cs typeface="Arial Narrow"/>
              </a:rPr>
              <a:t>alleine </a:t>
            </a:r>
            <a:r>
              <a:rPr lang="de-DE" sz="2800" dirty="0">
                <a:solidFill>
                  <a:srgbClr val="000000"/>
                </a:solidFill>
                <a:latin typeface="Arial Narrow"/>
                <a:cs typeface="Arial Narrow"/>
              </a:rPr>
              <a:t>um</a:t>
            </a:r>
            <a:r>
              <a:rPr lang="de-DE" sz="2800" dirty="0">
                <a:latin typeface="Arial Narrow"/>
                <a:cs typeface="Arial Narrow"/>
              </a:rPr>
              <a:t>ziehen und für die eigenen Sachen Verantwortung übernehmen kann.</a:t>
            </a:r>
          </a:p>
          <a:p>
            <a:pPr marL="0" lvl="1">
              <a:lnSpc>
                <a:spcPct val="120000"/>
              </a:lnSpc>
              <a:buSzPct val="120000"/>
            </a:pPr>
            <a:r>
              <a:rPr lang="de-DE" sz="2800" dirty="0">
                <a:latin typeface="Arial Narrow"/>
                <a:cs typeface="Arial Narrow"/>
              </a:rPr>
              <a:t>- selbstständig auf die Toilette gehen kann.</a:t>
            </a:r>
          </a:p>
          <a:p>
            <a:pPr>
              <a:lnSpc>
                <a:spcPct val="120000"/>
              </a:lnSpc>
              <a:buSzPct val="120000"/>
            </a:pPr>
            <a:endParaRPr lang="de-DE" sz="2800" dirty="0">
              <a:latin typeface="Arial Narrow"/>
              <a:cs typeface="Arial Narrow"/>
            </a:endParaRPr>
          </a:p>
          <a:p>
            <a:pPr>
              <a:lnSpc>
                <a:spcPct val="120000"/>
              </a:lnSpc>
              <a:buSzPct val="120000"/>
            </a:pPr>
            <a:endParaRPr lang="de-DE" sz="2800" dirty="0">
              <a:latin typeface="Arial Narrow"/>
              <a:cs typeface="Arial Narrow"/>
            </a:endParaRPr>
          </a:p>
          <a:p>
            <a:pPr>
              <a:lnSpc>
                <a:spcPct val="120000"/>
              </a:lnSpc>
              <a:buSzPct val="120000"/>
            </a:pPr>
            <a:endParaRPr lang="de-DE" sz="2800" dirty="0">
              <a:latin typeface="Arial Narrow"/>
              <a:cs typeface="Arial Narrow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488367" y="24883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04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42751" y="1345475"/>
            <a:ext cx="9427731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latin typeface="Arial Narrow"/>
                <a:cs typeface="Arial Narrow"/>
              </a:rPr>
              <a:t>Für einen guten Start in die erste Klasse ist es für Ihr Kind hilfreich, wenn es:</a:t>
            </a:r>
          </a:p>
          <a:p>
            <a:endParaRPr lang="de-DE" sz="1100" dirty="0">
              <a:latin typeface="Arial Narrow"/>
              <a:cs typeface="Arial Narrow"/>
            </a:endParaRPr>
          </a:p>
          <a:p>
            <a:endParaRPr lang="de-DE" dirty="0"/>
          </a:p>
        </p:txBody>
      </p:sp>
      <p:pic>
        <p:nvPicPr>
          <p:cNvPr id="4" name="Bild 3" descr="Stunden 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680" y="1822099"/>
            <a:ext cx="3183590" cy="4693012"/>
          </a:xfrm>
          <a:prstGeom prst="rect">
            <a:avLst/>
          </a:prstGeom>
        </p:spPr>
      </p:pic>
      <p:pic>
        <p:nvPicPr>
          <p:cNvPr id="5" name="Bild 4" descr="Klasse 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232" y="1921190"/>
            <a:ext cx="4921250" cy="459392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7492017" y="6379875"/>
            <a:ext cx="167225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>
                <a:latin typeface="Arial Narrow"/>
                <a:cs typeface="Arial Narrow"/>
              </a:rPr>
              <a:t>ELK Verlag, </a:t>
            </a:r>
            <a:r>
              <a:rPr lang="de-DE" sz="800" dirty="0" err="1">
                <a:latin typeface="Arial Narrow"/>
                <a:cs typeface="Arial Narrow"/>
              </a:rPr>
              <a:t>Matiello</a:t>
            </a:r>
            <a:r>
              <a:rPr lang="de-DE" sz="800" dirty="0">
                <a:latin typeface="Arial Narrow"/>
                <a:cs typeface="Arial Narrow"/>
              </a:rPr>
              <a:t>, Kinder vor der Tür</a:t>
            </a:r>
          </a:p>
        </p:txBody>
      </p:sp>
      <p:sp>
        <p:nvSpPr>
          <p:cNvPr id="7" name="Rechteck 6"/>
          <p:cNvSpPr/>
          <p:nvPr/>
        </p:nvSpPr>
        <p:spPr>
          <a:xfrm rot="10800000" flipV="1">
            <a:off x="347471" y="2576054"/>
            <a:ext cx="46081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SzPct val="120000"/>
            </a:pPr>
            <a:r>
              <a:rPr lang="de-DE" sz="2800" dirty="0">
                <a:latin typeface="Arial Narrow"/>
                <a:cs typeface="Arial Narrow"/>
              </a:rPr>
              <a:t>-15 – 20 Minuten ruhig arbeiten kann.</a:t>
            </a:r>
          </a:p>
          <a:p>
            <a:pPr>
              <a:lnSpc>
                <a:spcPct val="120000"/>
              </a:lnSpc>
              <a:buSzPct val="120000"/>
            </a:pPr>
            <a:r>
              <a:rPr lang="de-DE" sz="2800" dirty="0">
                <a:latin typeface="Arial Narrow"/>
                <a:cs typeface="Arial Narrow"/>
              </a:rPr>
              <a:t>- einen Schulalltag von 6 Lektionen bewältigen kann.</a:t>
            </a:r>
          </a:p>
          <a:p>
            <a:pPr>
              <a:lnSpc>
                <a:spcPct val="120000"/>
              </a:lnSpc>
              <a:buSzPct val="120000"/>
            </a:pPr>
            <a:endParaRPr lang="de-DE" sz="28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34250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30442" y="1311475"/>
            <a:ext cx="9427731" cy="119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latin typeface="Arial Narrow"/>
                <a:cs typeface="Arial Narrow"/>
              </a:rPr>
              <a:t>Für einen guten Start in die erste Klasse ist es für Ihr Kind hilfreich, wenn es:</a:t>
            </a:r>
          </a:p>
          <a:p>
            <a:pPr>
              <a:lnSpc>
                <a:spcPct val="120000"/>
              </a:lnSpc>
              <a:buSzPct val="120000"/>
            </a:pPr>
            <a:endParaRPr lang="de-DE" sz="1100" dirty="0">
              <a:latin typeface="Arial Narrow"/>
              <a:cs typeface="Arial Narrow"/>
            </a:endParaRPr>
          </a:p>
          <a:p>
            <a:pPr>
              <a:lnSpc>
                <a:spcPct val="120000"/>
              </a:lnSpc>
              <a:buSzPct val="120000"/>
            </a:pPr>
            <a:endParaRPr lang="de-DE" sz="1100" dirty="0">
              <a:latin typeface="Arial Narrow"/>
              <a:cs typeface="Arial Narrow"/>
            </a:endParaRPr>
          </a:p>
          <a:p>
            <a:endParaRPr lang="de-DE" dirty="0"/>
          </a:p>
        </p:txBody>
      </p:sp>
      <p:pic>
        <p:nvPicPr>
          <p:cNvPr id="3" name="Bild 2" descr="Lehrer Schüler 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413" y="1897534"/>
            <a:ext cx="2968961" cy="4621475"/>
          </a:xfrm>
          <a:prstGeom prst="rect">
            <a:avLst/>
          </a:prstGeom>
        </p:spPr>
      </p:pic>
      <p:pic>
        <p:nvPicPr>
          <p:cNvPr id="4" name="Bild 3" descr="Lehrer Schüler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062" y="1762125"/>
            <a:ext cx="1603141" cy="4796442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5773121" y="6334343"/>
            <a:ext cx="167225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>
                <a:latin typeface="Arial Narrow"/>
                <a:cs typeface="Arial Narrow"/>
              </a:rPr>
              <a:t>ELK Verlag, </a:t>
            </a:r>
            <a:r>
              <a:rPr lang="de-DE" sz="800" dirty="0" err="1">
                <a:latin typeface="Arial Narrow"/>
                <a:cs typeface="Arial Narrow"/>
              </a:rPr>
              <a:t>Matiello</a:t>
            </a:r>
            <a:r>
              <a:rPr lang="de-DE" sz="800" dirty="0">
                <a:latin typeface="Arial Narrow"/>
                <a:cs typeface="Arial Narrow"/>
              </a:rPr>
              <a:t>, Kinder vor der Tür</a:t>
            </a:r>
          </a:p>
        </p:txBody>
      </p:sp>
      <p:sp>
        <p:nvSpPr>
          <p:cNvPr id="6" name="Rechteck 5"/>
          <p:cNvSpPr/>
          <p:nvPr/>
        </p:nvSpPr>
        <p:spPr>
          <a:xfrm>
            <a:off x="8035567" y="6334343"/>
            <a:ext cx="1300356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00" dirty="0">
                <a:latin typeface="Arial Narrow"/>
                <a:cs typeface="Arial Narrow"/>
              </a:rPr>
              <a:t>ELK Verlag, </a:t>
            </a:r>
            <a:r>
              <a:rPr lang="de-DE" sz="600" dirty="0" err="1">
                <a:latin typeface="Arial Narrow"/>
                <a:cs typeface="Arial Narrow"/>
              </a:rPr>
              <a:t>Matiello</a:t>
            </a:r>
            <a:r>
              <a:rPr lang="de-DE" sz="600" dirty="0">
                <a:latin typeface="Arial Narrow"/>
                <a:cs typeface="Arial Narrow"/>
              </a:rPr>
              <a:t>, Kinder vor der Tür</a:t>
            </a:r>
          </a:p>
        </p:txBody>
      </p:sp>
      <p:sp>
        <p:nvSpPr>
          <p:cNvPr id="7" name="Rechteck 6"/>
          <p:cNvSpPr/>
          <p:nvPr/>
        </p:nvSpPr>
        <p:spPr>
          <a:xfrm>
            <a:off x="872788" y="3147795"/>
            <a:ext cx="33496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>
                <a:latin typeface="Arial Narrow"/>
                <a:cs typeface="Arial Narrow"/>
              </a:rPr>
              <a:t>mit Grenzen umgehen und </a:t>
            </a:r>
            <a:r>
              <a:rPr lang="de-DE" sz="2800" dirty="0">
                <a:solidFill>
                  <a:srgbClr val="000000"/>
                </a:solidFill>
                <a:latin typeface="Arial Narrow"/>
                <a:cs typeface="Arial Narrow"/>
              </a:rPr>
              <a:t>Enttäuschungen</a:t>
            </a:r>
            <a:r>
              <a:rPr lang="de-DE" sz="2800" dirty="0">
                <a:latin typeface="Arial Narrow"/>
                <a:cs typeface="Arial Narrow"/>
              </a:rPr>
              <a:t> aushalten kann. 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52347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Gaia.thmx</Template>
  <TotalTime>0</TotalTime>
  <Words>1095</Words>
  <Application>Microsoft Macintosh PowerPoint</Application>
  <PresentationFormat>A4-Papier (210 x 297 mm)</PresentationFormat>
  <Paragraphs>283</Paragraphs>
  <Slides>26</Slides>
  <Notes>26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2" baseType="lpstr">
      <vt:lpstr>Arial</vt:lpstr>
      <vt:lpstr>Arial Narrow</vt:lpstr>
      <vt:lpstr>Arial Narrow Bold</vt:lpstr>
      <vt:lpstr>Calibri</vt:lpstr>
      <vt:lpstr>Wingdings</vt:lpstr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Andreas Plath</dc:creator>
  <cp:lastModifiedBy>Microsoft Office-Benutzer</cp:lastModifiedBy>
  <cp:revision>387</cp:revision>
  <cp:lastPrinted>2018-03-15T12:34:06Z</cp:lastPrinted>
  <dcterms:created xsi:type="dcterms:W3CDTF">2011-11-30T14:00:54Z</dcterms:created>
  <dcterms:modified xsi:type="dcterms:W3CDTF">2019-03-20T07:15:45Z</dcterms:modified>
</cp:coreProperties>
</file>